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3"/>
  </p:notesMasterIdLst>
  <p:handoutMasterIdLst>
    <p:handoutMasterId r:id="rId34"/>
  </p:handoutMasterIdLst>
  <p:sldIdLst>
    <p:sldId id="281" r:id="rId2"/>
    <p:sldId id="822" r:id="rId3"/>
    <p:sldId id="461" r:id="rId4"/>
    <p:sldId id="456" r:id="rId5"/>
    <p:sldId id="282" r:id="rId6"/>
    <p:sldId id="447" r:id="rId7"/>
    <p:sldId id="448" r:id="rId8"/>
    <p:sldId id="451" r:id="rId9"/>
    <p:sldId id="465" r:id="rId10"/>
    <p:sldId id="466" r:id="rId11"/>
    <p:sldId id="813" r:id="rId12"/>
    <p:sldId id="814" r:id="rId13"/>
    <p:sldId id="830" r:id="rId14"/>
    <p:sldId id="832" r:id="rId15"/>
    <p:sldId id="831" r:id="rId16"/>
    <p:sldId id="450" r:id="rId17"/>
    <p:sldId id="823" r:id="rId18"/>
    <p:sldId id="845" r:id="rId19"/>
    <p:sldId id="833" r:id="rId20"/>
    <p:sldId id="841" r:id="rId21"/>
    <p:sldId id="842" r:id="rId22"/>
    <p:sldId id="844" r:id="rId23"/>
    <p:sldId id="855" r:id="rId24"/>
    <p:sldId id="851" r:id="rId25"/>
    <p:sldId id="834" r:id="rId26"/>
    <p:sldId id="852" r:id="rId27"/>
    <p:sldId id="853" r:id="rId28"/>
    <p:sldId id="854" r:id="rId29"/>
    <p:sldId id="273" r:id="rId30"/>
    <p:sldId id="819" r:id="rId31"/>
    <p:sldId id="856" r:id="rId32"/>
  </p:sldIdLst>
  <p:sldSz cx="12192000" cy="6858000"/>
  <p:notesSz cx="6794500" cy="99822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469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4110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D34"/>
    <a:srgbClr val="FFC000"/>
    <a:srgbClr val="E7B2B9"/>
    <a:srgbClr val="1D3841"/>
    <a:srgbClr val="3C6974"/>
    <a:srgbClr val="B8D4DA"/>
    <a:srgbClr val="DEEBEE"/>
    <a:srgbClr val="5F9EAC"/>
    <a:srgbClr val="1E3942"/>
    <a:srgbClr val="F57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6837" autoAdjust="0"/>
  </p:normalViewPr>
  <p:slideViewPr>
    <p:cSldViewPr snapToGrid="0" showGuides="1">
      <p:cViewPr varScale="1">
        <p:scale>
          <a:sx n="131" d="100"/>
          <a:sy n="131" d="100"/>
        </p:scale>
        <p:origin x="312" y="96"/>
      </p:cViewPr>
      <p:guideLst>
        <p:guide pos="7469"/>
        <p:guide pos="211"/>
        <p:guide orient="horz" pos="411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48647" y="2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BB382-1917-4D3E-BC69-9C049CDEF451}" type="datetimeFigureOut">
              <a:rPr lang="it-IT" smtClean="0"/>
              <a:t>02/07/2018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3" y="9481359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48647" y="9481359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9A81A-3E2C-426A-A3FC-4C7141482CA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647" y="2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DAD0-E3CB-4FFB-BD5F-A0FF6500F927}" type="datetimeFigureOut">
              <a:rPr lang="it-IT" smtClean="0"/>
              <a:t>02/07/2018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46188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803936"/>
            <a:ext cx="5435600" cy="39304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9481359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647" y="9481359"/>
            <a:ext cx="2944283" cy="5008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EC600-ACD0-4E5E-B0A6-9D83D7BEC1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04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EC600-ACD0-4E5E-B0A6-9D83D7BEC1B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58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EC600-ACD0-4E5E-B0A6-9D83D7BEC1B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77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mettere</a:t>
            </a:r>
            <a:r>
              <a:rPr lang="en-US" dirty="0"/>
              <a:t> scale ad heatmap (km e </a:t>
            </a:r>
            <a:r>
              <a:rPr lang="en-US" dirty="0" err="1"/>
              <a:t>colori</a:t>
            </a:r>
            <a:r>
              <a:rPr lang="en-US" dirty="0"/>
              <a:t>)</a:t>
            </a:r>
          </a:p>
          <a:p>
            <a:r>
              <a:rPr lang="en-US" dirty="0" err="1"/>
              <a:t>numero</a:t>
            </a:r>
            <a:r>
              <a:rPr lang="en-US" dirty="0"/>
              <a:t> parking al </a:t>
            </a:r>
            <a:r>
              <a:rPr lang="en-US" dirty="0" err="1"/>
              <a:t>giorno</a:t>
            </a:r>
            <a:endParaRPr lang="en-US" dirty="0"/>
          </a:p>
          <a:p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dell'avg</a:t>
            </a:r>
            <a:r>
              <a:rPr lang="en-US" dirty="0"/>
              <a:t> sui </a:t>
            </a:r>
            <a:r>
              <a:rPr lang="en-US" dirty="0" err="1"/>
              <a:t>parcheggi</a:t>
            </a:r>
            <a:endParaRPr lang="en-US" dirty="0"/>
          </a:p>
          <a:p>
            <a:r>
              <a:rPr lang="en-US" dirty="0" err="1"/>
              <a:t>togliere</a:t>
            </a:r>
            <a:r>
              <a:rPr lang="en-US" dirty="0"/>
              <a:t> sum time</a:t>
            </a:r>
          </a:p>
          <a:p>
            <a:endParaRPr lang="en-US" dirty="0"/>
          </a:p>
          <a:p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gialla</a:t>
            </a:r>
            <a:r>
              <a:rPr lang="en-US" dirty="0"/>
              <a:t> la </a:t>
            </a:r>
            <a:r>
              <a:rPr lang="en-US" dirty="0" err="1"/>
              <a:t>avg</a:t>
            </a:r>
            <a:r>
              <a:rPr lang="en-US" dirty="0"/>
              <a:t> time</a:t>
            </a:r>
          </a:p>
          <a:p>
            <a:endParaRPr lang="en-US" dirty="0"/>
          </a:p>
          <a:p>
            <a:r>
              <a:rPr lang="en-US" dirty="0" err="1"/>
              <a:t>freccie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domanda</a:t>
            </a:r>
            <a:r>
              <a:rPr lang="en-US" dirty="0"/>
              <a:t>: where to place charge stations?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F31E9-6786-864D-8A26-55BB855644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3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45802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215497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66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8200" y="357019"/>
            <a:ext cx="10515600" cy="685199"/>
          </a:xfrm>
        </p:spPr>
        <p:txBody>
          <a:bodyPr>
            <a:normAutofit/>
          </a:bodyPr>
          <a:lstStyle>
            <a:lvl1pPr>
              <a:defRPr sz="3800" b="1" i="0" baseline="0">
                <a:solidFill>
                  <a:srgbClr val="52D98B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1100541"/>
            <a:ext cx="2743200" cy="365125"/>
          </a:xfrm>
        </p:spPr>
        <p:txBody>
          <a:bodyPr/>
          <a:lstStyle/>
          <a:p>
            <a:fld id="{D93CFECE-B0C4-834D-9704-1D0064A1D769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838200" y="1151929"/>
            <a:ext cx="10515600" cy="284941"/>
          </a:xfrm>
        </p:spPr>
        <p:txBody>
          <a:bodyPr>
            <a:no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cxnSp>
        <p:nvCxnSpPr>
          <p:cNvPr id="11" name="Connettore 1 10"/>
          <p:cNvCxnSpPr/>
          <p:nvPr/>
        </p:nvCxnSpPr>
        <p:spPr>
          <a:xfrm>
            <a:off x="838200" y="1094777"/>
            <a:ext cx="10515600" cy="0"/>
          </a:xfrm>
          <a:prstGeom prst="line">
            <a:avLst/>
          </a:prstGeom>
          <a:ln w="2032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838200" y="1512474"/>
            <a:ext cx="10515600" cy="0"/>
          </a:xfrm>
          <a:prstGeom prst="line">
            <a:avLst/>
          </a:prstGeom>
          <a:ln w="2032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7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8200" y="357019"/>
            <a:ext cx="10515600" cy="685199"/>
          </a:xfrm>
        </p:spPr>
        <p:txBody>
          <a:bodyPr>
            <a:normAutofit/>
          </a:bodyPr>
          <a:lstStyle>
            <a:lvl1pPr>
              <a:defRPr sz="3800" b="1" i="0" baseline="0">
                <a:solidFill>
                  <a:srgbClr val="52D98B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1100541"/>
            <a:ext cx="2743200" cy="365125"/>
          </a:xfrm>
        </p:spPr>
        <p:txBody>
          <a:bodyPr/>
          <a:lstStyle/>
          <a:p>
            <a:fld id="{D93CFECE-B0C4-834D-9704-1D0064A1D769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838200" y="1151929"/>
            <a:ext cx="10515600" cy="284941"/>
          </a:xfrm>
        </p:spPr>
        <p:txBody>
          <a:bodyPr>
            <a:no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cxnSp>
        <p:nvCxnSpPr>
          <p:cNvPr id="11" name="Connettore 1 10"/>
          <p:cNvCxnSpPr/>
          <p:nvPr/>
        </p:nvCxnSpPr>
        <p:spPr>
          <a:xfrm>
            <a:off x="838200" y="1094777"/>
            <a:ext cx="10515600" cy="0"/>
          </a:xfrm>
          <a:prstGeom prst="line">
            <a:avLst/>
          </a:prstGeom>
          <a:ln w="2032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838200" y="1512474"/>
            <a:ext cx="10515600" cy="0"/>
          </a:xfrm>
          <a:prstGeom prst="line">
            <a:avLst/>
          </a:prstGeom>
          <a:ln w="2032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4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83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21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82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28213" y="14843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28213" y="2308306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0625" y="148439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0625" y="2308306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40575" y="23150"/>
            <a:ext cx="9202189" cy="101415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216432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99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04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512" y="1134319"/>
            <a:ext cx="3932237" cy="101567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71613" y="113789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74512" y="214999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00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Parag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" y="670873"/>
            <a:ext cx="8460336" cy="626701"/>
          </a:xfrm>
          <a:solidFill>
            <a:srgbClr val="41566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180000" bIns="72000" anchor="t" anchorCtr="0">
            <a:sp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7325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3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7182" cy="687693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40575" y="23150"/>
            <a:ext cx="9202189" cy="101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487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062223" y="6379500"/>
            <a:ext cx="8067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F DIN Pro Light" charset="0"/>
                <a:ea typeface="FF DIN Pro Light" charset="0"/>
                <a:cs typeface="FF DIN Pro Light" charset="0"/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542540" y="6492875"/>
            <a:ext cx="508322" cy="365125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E51829"/>
                </a:solidFill>
                <a:latin typeface="FF DIN Pro Light" charset="0"/>
                <a:ea typeface="FF DIN Pro Light" charset="0"/>
                <a:cs typeface="FF DIN Pro Light" charset="0"/>
              </a:defRPr>
            </a:lvl1pPr>
          </a:lstStyle>
          <a:p>
            <a:fld id="{34A4E38D-9B8A-214E-A8BE-A7BF37EBEF0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Triangle 7"/>
          <p:cNvSpPr/>
          <p:nvPr userDrawn="1"/>
        </p:nvSpPr>
        <p:spPr>
          <a:xfrm rot="2877816">
            <a:off x="11473088" y="6036639"/>
            <a:ext cx="668247" cy="1378831"/>
          </a:xfrm>
          <a:prstGeom prst="triangle">
            <a:avLst>
              <a:gd name="adj" fmla="val 41028"/>
            </a:avLst>
          </a:prstGeom>
          <a:solidFill>
            <a:srgbClr val="E51829">
              <a:alpha val="28627"/>
            </a:srgbClr>
          </a:solidFill>
          <a:ln>
            <a:solidFill>
              <a:srgbClr val="EC3A34">
                <a:alpha val="3921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/>
          <p:cNvSpPr/>
          <p:nvPr userDrawn="1"/>
        </p:nvSpPr>
        <p:spPr>
          <a:xfrm rot="1753638">
            <a:off x="78336" y="5870494"/>
            <a:ext cx="1952597" cy="562705"/>
          </a:xfrm>
          <a:prstGeom prst="triangle">
            <a:avLst>
              <a:gd name="adj" fmla="val 51874"/>
            </a:avLst>
          </a:prstGeom>
          <a:solidFill>
            <a:srgbClr val="E51829">
              <a:alpha val="28627"/>
            </a:srgbClr>
          </a:solidFill>
          <a:ln>
            <a:solidFill>
              <a:srgbClr val="EC3A34">
                <a:alpha val="3921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totype" charset="0"/>
          <a:ea typeface="Prototype" charset="0"/>
          <a:cs typeface="Prototyp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DIN" charset="0"/>
          <a:ea typeface="DIN" charset="0"/>
          <a:cs typeface="D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kern="1200">
          <a:solidFill>
            <a:schemeClr val="tx1"/>
          </a:solidFill>
          <a:latin typeface="DIN" charset="0"/>
          <a:ea typeface="DIN" charset="0"/>
          <a:cs typeface="D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DIN" charset="0"/>
          <a:ea typeface="DIN" charset="0"/>
          <a:cs typeface="D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IN" charset="0"/>
          <a:ea typeface="DIN" charset="0"/>
          <a:cs typeface="D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IN" charset="0"/>
          <a:ea typeface="DIN" charset="0"/>
          <a:cs typeface="D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nilo.giordano@polito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daco.biazzo@polito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data.polito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tyChrone/BigDive" TargetMode="External"/><Relationship Id="rId2" Type="http://schemas.openxmlformats.org/officeDocument/2006/relationships/hyperlink" Target="https://github.com/CityChrone/BigDive/tree/master/present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tiff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8AFF2B7-2FEF-4890-9CEC-552A88E1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029"/>
            <a:ext cx="9144000" cy="2387600"/>
          </a:xfrm>
        </p:spPr>
        <p:txBody>
          <a:bodyPr/>
          <a:lstStyle/>
          <a:p>
            <a:r>
              <a:rPr lang="en-US" dirty="0"/>
              <a:t>Car Sharing Analytics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B003ABB-D0EB-45FF-85A3-81D14F1A6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Danilo Giordano - </a:t>
            </a:r>
            <a:r>
              <a:rPr lang="en-GB" b="1" dirty="0">
                <a:hlinkClick r:id="rId3"/>
              </a:rPr>
              <a:t>danilo.giordano@polito.it</a:t>
            </a:r>
            <a:endParaRPr lang="en-GB" b="1" dirty="0"/>
          </a:p>
          <a:p>
            <a:r>
              <a:rPr lang="en-GB" b="1" dirty="0" err="1"/>
              <a:t>Indaco</a:t>
            </a:r>
            <a:r>
              <a:rPr lang="en-GB" b="1" dirty="0"/>
              <a:t> </a:t>
            </a:r>
            <a:r>
              <a:rPr lang="en-GB" b="1" dirty="0" err="1"/>
              <a:t>Biazzo</a:t>
            </a:r>
            <a:r>
              <a:rPr lang="en-GB" b="1" dirty="0"/>
              <a:t> – </a:t>
            </a:r>
            <a:r>
              <a:rPr lang="en-GB" b="1" dirty="0">
                <a:hlinkClick r:id="rId4"/>
              </a:rPr>
              <a:t>indaco.biazzo@polito.it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06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3245-693C-A74E-BAFD-80CDDD6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use car </a:t>
            </a:r>
            <a:r>
              <a:rPr lang="it-IT" dirty="0" err="1"/>
              <a:t>sharing</a:t>
            </a:r>
            <a:r>
              <a:rPr lang="it-IT" dirty="0"/>
              <a:t> data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7251-D2F4-BF4C-82E9-B9E39074B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Understand user behavior?</a:t>
            </a:r>
          </a:p>
          <a:p>
            <a:r>
              <a:rPr lang="en-US" dirty="0"/>
              <a:t>… Improve system design?</a:t>
            </a:r>
          </a:p>
          <a:p>
            <a:r>
              <a:rPr lang="en-US" dirty="0"/>
              <a:t>… study novel solutions?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a future electric car sharing system, where the user is not force to plug the car all the time, </a:t>
            </a:r>
            <a:r>
              <a:rPr lang="en-US" b="1" dirty="0"/>
              <a:t>how shall I place the charging station?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F6CA-1118-254D-B501-7F5B3794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10</a:t>
            </a:fld>
            <a:endParaRPr lang="it-IT"/>
          </a:p>
        </p:txBody>
      </p:sp>
      <p:pic>
        <p:nvPicPr>
          <p:cNvPr id="5" name="Immagine 9">
            <a:extLst>
              <a:ext uri="{FF2B5EF4-FFF2-40B4-BE49-F238E27FC236}">
                <a16:creationId xmlns:a16="http://schemas.microsoft.com/office/drawing/2014/main" id="{E510B842-E659-B548-BA65-E1DCA960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874" y="1187994"/>
            <a:ext cx="1846317" cy="184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DFC60-77D6-8C47-A9D6-5C051E5B42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4291" y="2950518"/>
            <a:ext cx="2920754" cy="13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1C2B1-CDC2-A949-A18F-261609195F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956" y="1244548"/>
            <a:ext cx="2667712" cy="16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7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Car Sharing</a:t>
            </a:r>
            <a:endParaRPr dirty="0"/>
          </a:p>
        </p:txBody>
      </p:sp>
      <p:sp>
        <p:nvSpPr>
          <p:cNvPr id="14" name="Shape 97"/>
          <p:cNvSpPr txBox="1">
            <a:spLocks noGrp="1"/>
          </p:cNvSpPr>
          <p:nvPr>
            <p:ph idx="1"/>
          </p:nvPr>
        </p:nvSpPr>
        <p:spPr>
          <a:xfrm>
            <a:off x="440575" y="1347843"/>
            <a:ext cx="10341394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31789" indent="-380990">
              <a:buSzPts val="3000"/>
            </a:pPr>
            <a:r>
              <a:rPr lang="en-US" dirty="0"/>
              <a:t>Free Floating Car Sharing (FFCS) system</a:t>
            </a:r>
          </a:p>
          <a:p>
            <a:pPr marL="888989" lvl="1" indent="-380990">
              <a:buSzPts val="3000"/>
            </a:pPr>
            <a:r>
              <a:rPr lang="en-US" dirty="0"/>
              <a:t>Users can pick and drop a car wherever in a geo-fence area</a:t>
            </a:r>
          </a:p>
          <a:p>
            <a:pPr marL="888989" lvl="1" indent="-380990">
              <a:buSzPts val="3000"/>
            </a:pPr>
            <a:r>
              <a:rPr lang="en-US" dirty="0"/>
              <a:t>Car2go and enjoy</a:t>
            </a:r>
          </a:p>
          <a:p>
            <a:pPr marL="507999" lvl="1" indent="0">
              <a:buSzPts val="3000"/>
              <a:buNone/>
            </a:pPr>
            <a:endParaRPr lang="en-US" dirty="0"/>
          </a:p>
          <a:p>
            <a:pPr marL="507999" lvl="1" indent="0">
              <a:buSzPts val="3000"/>
              <a:buNone/>
            </a:pPr>
            <a:r>
              <a:rPr lang="en-US" dirty="0"/>
              <a:t>… How do we get car sharing data?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1026" name="Picture 2" descr="chermata del 2017-02-25 10-58-2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2036" y="4009909"/>
            <a:ext cx="3082281" cy="22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5E3FAFF-DBAA-433C-BD8A-40B51FD647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962" y="4009908"/>
            <a:ext cx="3813605" cy="22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D8B2D6-2C53-43E7-BBAC-9D33A388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Collation and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0EBE8-DDFE-449B-8D9F-DB4CFBF7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01" y="1546325"/>
            <a:ext cx="10515600" cy="19438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it-IT" dirty="0"/>
              <a:t>3 stage framework</a:t>
            </a:r>
            <a:endParaRPr lang="en-US" dirty="0"/>
          </a:p>
          <a:p>
            <a:pPr marL="728663" lvl="1" indent="-385763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 </a:t>
            </a:r>
            <a:r>
              <a:rPr lang="en-US" b="1" dirty="0"/>
              <a:t>Collect</a:t>
            </a:r>
            <a:r>
              <a:rPr lang="en-US" dirty="0"/>
              <a:t> data from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FFCS</a:t>
            </a:r>
            <a:r>
              <a:rPr lang="en-US" dirty="0"/>
              <a:t> providers</a:t>
            </a:r>
            <a:endParaRPr lang="en-US" b="1" dirty="0"/>
          </a:p>
          <a:p>
            <a:pPr marL="728663" lvl="1" indent="-385763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Data Normalization and Storage</a:t>
            </a:r>
            <a:r>
              <a:rPr lang="en-US" dirty="0"/>
              <a:t>: </a:t>
            </a:r>
            <a:r>
              <a:rPr lang="en-US" b="1" dirty="0"/>
              <a:t>Process </a:t>
            </a:r>
            <a:r>
              <a:rPr lang="en-US" dirty="0"/>
              <a:t>the collected data to </a:t>
            </a:r>
            <a:r>
              <a:rPr lang="en-US" b="1" dirty="0"/>
              <a:t>normalize</a:t>
            </a:r>
            <a:r>
              <a:rPr lang="en-US" dirty="0"/>
              <a:t> it in a </a:t>
            </a:r>
            <a:r>
              <a:rPr lang="en-US" b="1" dirty="0"/>
              <a:t>common format </a:t>
            </a:r>
            <a:r>
              <a:rPr lang="en-US" dirty="0"/>
              <a:t>and save it in a </a:t>
            </a:r>
            <a:r>
              <a:rPr lang="en-US" b="1" dirty="0"/>
              <a:t>Data Lake</a:t>
            </a:r>
          </a:p>
          <a:p>
            <a:pPr marL="728663" lvl="1" indent="-385763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Data Analysis</a:t>
            </a:r>
            <a:r>
              <a:rPr lang="en-US" dirty="0"/>
              <a:t>: </a:t>
            </a:r>
            <a:r>
              <a:rPr lang="en-US" b="1" dirty="0"/>
              <a:t>Analyze</a:t>
            </a:r>
            <a:r>
              <a:rPr lang="en-US" dirty="0"/>
              <a:t> the data to extract </a:t>
            </a:r>
            <a:r>
              <a:rPr lang="en-US" b="1" dirty="0"/>
              <a:t>meaningful </a:t>
            </a:r>
            <a:r>
              <a:rPr lang="en-US" dirty="0"/>
              <a:t>information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3FD075-4007-49D2-B0F7-1B1BAECE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12</a:t>
            </a:fld>
            <a:endParaRPr lang="it-IT"/>
          </a:p>
        </p:txBody>
      </p:sp>
      <p:sp>
        <p:nvSpPr>
          <p:cNvPr id="7" name="Casella di testo 2">
            <a:extLst>
              <a:ext uri="{FF2B5EF4-FFF2-40B4-BE49-F238E27FC236}">
                <a16:creationId xmlns:a16="http://schemas.microsoft.com/office/drawing/2014/main" id="{5EC62657-7B80-4566-8A99-6713CCFC3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895" y="4369495"/>
            <a:ext cx="1301159" cy="177997"/>
          </a:xfrm>
          <a:prstGeom prst="rect">
            <a:avLst/>
          </a:prstGeom>
          <a:noFill/>
          <a:ln w="0">
            <a:solidFill>
              <a:schemeClr val="bg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51435" tIns="25718" rIns="51435" bIns="25718" anchor="ctr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latin typeface="Calibri" charset="0"/>
                <a:ea typeface="Droid Sans Fallback" charset="0"/>
                <a:cs typeface="Times New Roman" charset="0"/>
              </a:rPr>
              <a:t>Data</a:t>
            </a:r>
            <a:r>
              <a:rPr lang="en-GB" sz="1050" i="1" dirty="0">
                <a:latin typeface="Calibri" charset="0"/>
                <a:ea typeface="Droid Sans Fallback" charset="0"/>
                <a:cs typeface="Times New Roman" charset="0"/>
              </a:rPr>
              <a:t> Normalization</a:t>
            </a:r>
          </a:p>
        </p:txBody>
      </p:sp>
      <p:sp>
        <p:nvSpPr>
          <p:cNvPr id="10" name="Text Box 47">
            <a:extLst>
              <a:ext uri="{FF2B5EF4-FFF2-40B4-BE49-F238E27FC236}">
                <a16:creationId xmlns:a16="http://schemas.microsoft.com/office/drawing/2014/main" id="{FCBFD9CC-979E-4423-91F4-946BC8C7557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167148" y="5516524"/>
            <a:ext cx="1107480" cy="1411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>
                    <a:lumMod val="100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718" rIns="0" bIns="25718" anchor="ctr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solidFill>
                  <a:srgbClr val="252525"/>
                </a:solidFill>
                <a:latin typeface="Calibri" charset="0"/>
                <a:ea typeface="Droid Sans Fallback" charset="0"/>
                <a:cs typeface="Times New Roman" charset="0"/>
              </a:rPr>
              <a:t>Users’ Habits</a:t>
            </a:r>
            <a:endParaRPr lang="en-GB" sz="1050" dirty="0">
              <a:latin typeface="Calibri" charset="0"/>
              <a:ea typeface="Droid Sans Fallback" charset="0"/>
              <a:cs typeface="Times New Roman" charset="0"/>
            </a:endParaRPr>
          </a:p>
        </p:txBody>
      </p:sp>
      <p:sp>
        <p:nvSpPr>
          <p:cNvPr id="11" name="Text Box 51">
            <a:extLst>
              <a:ext uri="{FF2B5EF4-FFF2-40B4-BE49-F238E27FC236}">
                <a16:creationId xmlns:a16="http://schemas.microsoft.com/office/drawing/2014/main" id="{D3414973-DF24-40AD-AAB4-BABB577A9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593" y="5977534"/>
            <a:ext cx="1666428" cy="4701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51435" tIns="25718" rIns="51435" bIns="25718" anchor="t" anchorCtr="0" upright="1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GB" sz="1100" dirty="0">
                <a:latin typeface="Calibri" charset="0"/>
                <a:ea typeface="Droid Sans Fallback" charset="0"/>
                <a:cs typeface="Times New Roman" charset="0"/>
              </a:rPr>
              <a:t>1st Stage</a:t>
            </a:r>
          </a:p>
          <a:p>
            <a:pPr algn="ctr">
              <a:lnSpc>
                <a:spcPct val="107000"/>
              </a:lnSpc>
              <a:spcAft>
                <a:spcPts val="450"/>
              </a:spcAft>
            </a:pPr>
            <a:r>
              <a:rPr lang="en-GB" sz="1100" dirty="0">
                <a:latin typeface="Calibri" charset="0"/>
                <a:ea typeface="Droid Sans Fallback" charset="0"/>
                <a:cs typeface="Times New Roman" charset="0"/>
              </a:rPr>
              <a:t>Data collection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C8C46E-0A3B-4549-B70F-8C302438B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1" b="17199"/>
          <a:stretch/>
        </p:blipFill>
        <p:spPr>
          <a:xfrm>
            <a:off x="3299247" y="4005630"/>
            <a:ext cx="916675" cy="573748"/>
          </a:xfrm>
          <a:prstGeom prst="rect">
            <a:avLst/>
          </a:prstGeom>
          <a:noFill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E938916-6226-4D60-88C5-F4BC8038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7462"/>
          <a:stretch/>
        </p:blipFill>
        <p:spPr>
          <a:xfrm>
            <a:off x="3322304" y="4619511"/>
            <a:ext cx="873899" cy="609925"/>
          </a:xfrm>
          <a:prstGeom prst="rect">
            <a:avLst/>
          </a:prstGeom>
          <a:noFill/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AF21362-CDB8-4C2D-B743-62D4BB90D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2" r="9264"/>
          <a:stretch/>
        </p:blipFill>
        <p:spPr>
          <a:xfrm>
            <a:off x="6168311" y="4441980"/>
            <a:ext cx="749402" cy="1008685"/>
          </a:xfrm>
          <a:prstGeom prst="rect">
            <a:avLst/>
          </a:prstGeom>
          <a:noFill/>
        </p:spPr>
      </p:pic>
      <p:sp>
        <p:nvSpPr>
          <p:cNvPr id="15" name="Text Box 46">
            <a:extLst>
              <a:ext uri="{FF2B5EF4-FFF2-40B4-BE49-F238E27FC236}">
                <a16:creationId xmlns:a16="http://schemas.microsoft.com/office/drawing/2014/main" id="{24848BE0-1D37-415C-AB93-E1C910E84FE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216508" y="5156371"/>
            <a:ext cx="1399129" cy="23784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>
                    <a:lumMod val="100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718" rIns="0" bIns="25718" anchor="ctr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solidFill>
                  <a:srgbClr val="252525"/>
                </a:solidFill>
                <a:latin typeface="Calibri" charset="0"/>
                <a:ea typeface="Droid Sans Fallback" charset="0"/>
                <a:cs typeface="Times New Roman" charset="0"/>
              </a:rPr>
              <a:t>Parking Areas</a:t>
            </a:r>
            <a:endParaRPr lang="en-GB" sz="1050" dirty="0">
              <a:latin typeface="Calibri" charset="0"/>
              <a:ea typeface="Droid Sans Fallback" charset="0"/>
              <a:cs typeface="Times New Roman" charset="0"/>
            </a:endParaRPr>
          </a:p>
        </p:txBody>
      </p:sp>
      <p:sp>
        <p:nvSpPr>
          <p:cNvPr id="16" name="Text Box 44">
            <a:extLst>
              <a:ext uri="{FF2B5EF4-FFF2-40B4-BE49-F238E27FC236}">
                <a16:creationId xmlns:a16="http://schemas.microsoft.com/office/drawing/2014/main" id="{E8FF1553-BC67-4036-8A74-CE931B3F4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3805" y="4014325"/>
            <a:ext cx="1311450" cy="175658"/>
          </a:xfrm>
          <a:prstGeom prst="rect">
            <a:avLst/>
          </a:prstGeom>
          <a:noFill/>
          <a:ln w="9525">
            <a:solidFill>
              <a:schemeClr val="bg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51435" tIns="25718" rIns="51435" bIns="25718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latin typeface="Calibri" charset="0"/>
                <a:ea typeface="Droid Sans Fallback" charset="0"/>
                <a:cs typeface="Times New Roman" charset="0"/>
              </a:rPr>
              <a:t>Rental Duration</a:t>
            </a:r>
          </a:p>
        </p:txBody>
      </p:sp>
      <p:sp>
        <p:nvSpPr>
          <p:cNvPr id="17" name="Text Box 51">
            <a:extLst>
              <a:ext uri="{FF2B5EF4-FFF2-40B4-BE49-F238E27FC236}">
                <a16:creationId xmlns:a16="http://schemas.microsoft.com/office/drawing/2014/main" id="{431A3918-D9EF-48D3-BD3C-9890B1BA0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763" y="5980665"/>
            <a:ext cx="1406770" cy="4701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51435" tIns="25718" rIns="51435" bIns="25718" anchor="t" anchorCtr="0" upright="1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GB" sz="1100" dirty="0">
                <a:latin typeface="Calibri" charset="0"/>
                <a:ea typeface="Droid Sans Fallback" charset="0"/>
                <a:cs typeface="Times New Roman" charset="0"/>
              </a:rPr>
              <a:t>3rd Stage</a:t>
            </a:r>
          </a:p>
          <a:p>
            <a:pPr algn="ctr">
              <a:lnSpc>
                <a:spcPct val="107000"/>
              </a:lnSpc>
            </a:pPr>
            <a:r>
              <a:rPr lang="en-GB" sz="1100" dirty="0">
                <a:latin typeface="Calibri" charset="0"/>
                <a:ea typeface="Droid Sans Fallback" charset="0"/>
                <a:cs typeface="Times New Roman" charset="0"/>
              </a:rPr>
              <a:t>Data Analysis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F191585-A05D-49FD-9260-AFB7790A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040" y="3921265"/>
            <a:ext cx="499661" cy="335563"/>
          </a:xfrm>
          <a:prstGeom prst="rect">
            <a:avLst/>
          </a:prstGeom>
          <a:noFill/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BD1B10B-B97E-44F3-AFCD-DA697D80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186" y="4300725"/>
            <a:ext cx="499661" cy="335563"/>
          </a:xfrm>
          <a:prstGeom prst="rect">
            <a:avLst/>
          </a:prstGeom>
          <a:noFill/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A639FBE-62BA-4A3B-8FEE-27BCAD6EB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55" y="4752312"/>
            <a:ext cx="499661" cy="335563"/>
          </a:xfrm>
          <a:prstGeom prst="rect">
            <a:avLst/>
          </a:prstGeom>
          <a:noFill/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B391378-010E-4CBA-BF16-7F816AE22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558" y="5138045"/>
            <a:ext cx="499661" cy="335563"/>
          </a:xfrm>
          <a:prstGeom prst="rect">
            <a:avLst/>
          </a:prstGeom>
          <a:noFill/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98150EB-1240-4AC3-A383-5E251F998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556" y="5495551"/>
            <a:ext cx="499661" cy="335563"/>
          </a:xfrm>
          <a:prstGeom prst="rect">
            <a:avLst/>
          </a:prstGeom>
          <a:noFill/>
        </p:spPr>
      </p:pic>
      <p:cxnSp>
        <p:nvCxnSpPr>
          <p:cNvPr id="23" name="Connettore 4 83">
            <a:extLst>
              <a:ext uri="{FF2B5EF4-FFF2-40B4-BE49-F238E27FC236}">
                <a16:creationId xmlns:a16="http://schemas.microsoft.com/office/drawing/2014/main" id="{0F29FA0B-2EAF-4EED-AD4C-FBEE07F28234}"/>
              </a:ext>
            </a:extLst>
          </p:cNvPr>
          <p:cNvCxnSpPr>
            <a:endCxn id="16" idx="1"/>
          </p:cNvCxnSpPr>
          <p:nvPr/>
        </p:nvCxnSpPr>
        <p:spPr>
          <a:xfrm rot="5400000" flipH="1" flipV="1">
            <a:off x="6694017" y="3961009"/>
            <a:ext cx="358642" cy="640933"/>
          </a:xfrm>
          <a:prstGeom prst="bentConnector2">
            <a:avLst/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92">
            <a:extLst>
              <a:ext uri="{FF2B5EF4-FFF2-40B4-BE49-F238E27FC236}">
                <a16:creationId xmlns:a16="http://schemas.microsoft.com/office/drawing/2014/main" id="{03267A09-1EF1-4113-8AFC-3C67C30A7CEC}"/>
              </a:ext>
            </a:extLst>
          </p:cNvPr>
          <p:cNvCxnSpPr/>
          <p:nvPr/>
        </p:nvCxnSpPr>
        <p:spPr>
          <a:xfrm>
            <a:off x="6847591" y="4579896"/>
            <a:ext cx="405377" cy="2"/>
          </a:xfrm>
          <a:prstGeom prst="bentConnector3">
            <a:avLst>
              <a:gd name="adj1" fmla="val 50000"/>
            </a:avLst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95">
            <a:extLst>
              <a:ext uri="{FF2B5EF4-FFF2-40B4-BE49-F238E27FC236}">
                <a16:creationId xmlns:a16="http://schemas.microsoft.com/office/drawing/2014/main" id="{D8751689-EBF3-4231-A3C5-C3893E271B9A}"/>
              </a:ext>
            </a:extLst>
          </p:cNvPr>
          <p:cNvCxnSpPr/>
          <p:nvPr/>
        </p:nvCxnSpPr>
        <p:spPr>
          <a:xfrm flipV="1">
            <a:off x="6927572" y="4963297"/>
            <a:ext cx="275789" cy="1843"/>
          </a:xfrm>
          <a:prstGeom prst="bentConnector3">
            <a:avLst/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4 106">
            <a:extLst>
              <a:ext uri="{FF2B5EF4-FFF2-40B4-BE49-F238E27FC236}">
                <a16:creationId xmlns:a16="http://schemas.microsoft.com/office/drawing/2014/main" id="{BD0560C8-28B9-4624-BB87-6534F43689A1}"/>
              </a:ext>
            </a:extLst>
          </p:cNvPr>
          <p:cNvCxnSpPr>
            <a:endCxn id="15" idx="1"/>
          </p:cNvCxnSpPr>
          <p:nvPr/>
        </p:nvCxnSpPr>
        <p:spPr>
          <a:xfrm>
            <a:off x="6917711" y="5130793"/>
            <a:ext cx="298796" cy="144503"/>
          </a:xfrm>
          <a:prstGeom prst="bentConnector3">
            <a:avLst/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33">
            <a:extLst>
              <a:ext uri="{FF2B5EF4-FFF2-40B4-BE49-F238E27FC236}">
                <a16:creationId xmlns:a16="http://schemas.microsoft.com/office/drawing/2014/main" id="{F5BE7191-63B0-4692-AD49-B84BBC1D9B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0153" y="3949556"/>
            <a:ext cx="24102" cy="252241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/>
        </p:spPr>
      </p:cxnSp>
      <p:cxnSp>
        <p:nvCxnSpPr>
          <p:cNvPr id="28" name="AutoShape 33">
            <a:extLst>
              <a:ext uri="{FF2B5EF4-FFF2-40B4-BE49-F238E27FC236}">
                <a16:creationId xmlns:a16="http://schemas.microsoft.com/office/drawing/2014/main" id="{C56856B5-2E1A-4A5B-9AF1-F6B2E82FF5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9295" y="3943283"/>
            <a:ext cx="24102" cy="252241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/>
        </p:spPr>
      </p:cxnSp>
      <p:sp>
        <p:nvSpPr>
          <p:cNvPr id="29" name="Text Box 51">
            <a:extLst>
              <a:ext uri="{FF2B5EF4-FFF2-40B4-BE49-F238E27FC236}">
                <a16:creationId xmlns:a16="http://schemas.microsoft.com/office/drawing/2014/main" id="{72A35E4D-25EA-48A5-98C0-498BE11EF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195" y="5980670"/>
            <a:ext cx="1988537" cy="4701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51435" tIns="25718" rIns="51435" bIns="25718" anchor="t" anchorCtr="0" upright="1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GB" sz="1100" dirty="0">
                <a:latin typeface="Calibri" charset="0"/>
                <a:ea typeface="Droid Sans Fallback" charset="0"/>
                <a:cs typeface="Times New Roman" charset="0"/>
              </a:rPr>
              <a:t>2nd Stage</a:t>
            </a:r>
          </a:p>
          <a:p>
            <a:pPr algn="ctr">
              <a:lnSpc>
                <a:spcPct val="107000"/>
              </a:lnSpc>
            </a:pPr>
            <a:r>
              <a:rPr lang="en-GB" sz="1100" dirty="0">
                <a:latin typeface="Calibri" charset="0"/>
                <a:ea typeface="Droid Sans Fallback" charset="0"/>
                <a:cs typeface="Times New Roman" charset="0"/>
              </a:rPr>
              <a:t>Data Normalization and Storage</a:t>
            </a:r>
          </a:p>
        </p:txBody>
      </p:sp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4E904E85-43C5-4002-94C8-3534E6734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8100" y="5410656"/>
            <a:ext cx="1117102" cy="190540"/>
          </a:xfrm>
          <a:prstGeom prst="rect">
            <a:avLst/>
          </a:prstGeom>
          <a:noFill/>
          <a:ln w="0">
            <a:solidFill>
              <a:schemeClr val="bg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51435" tIns="25718" rIns="51435" bIns="25718" anchor="ctr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latin typeface="Calibri" charset="0"/>
                <a:ea typeface="Droid Sans Fallback" charset="0"/>
                <a:cs typeface="Times New Roman" charset="0"/>
              </a:rPr>
              <a:t>Data Lake</a:t>
            </a:r>
          </a:p>
        </p:txBody>
      </p:sp>
      <p:cxnSp>
        <p:nvCxnSpPr>
          <p:cNvPr id="31" name="AutoShape 33">
            <a:extLst>
              <a:ext uri="{FF2B5EF4-FFF2-40B4-BE49-F238E27FC236}">
                <a16:creationId xmlns:a16="http://schemas.microsoft.com/office/drawing/2014/main" id="{BDE45114-5A5C-457D-ADF1-F86DC898EB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05363" y="4009142"/>
            <a:ext cx="17526" cy="248373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/>
        </p:spPr>
      </p:cxnSp>
      <p:cxnSp>
        <p:nvCxnSpPr>
          <p:cNvPr id="32" name="Connettore 4 109">
            <a:extLst>
              <a:ext uri="{FF2B5EF4-FFF2-40B4-BE49-F238E27FC236}">
                <a16:creationId xmlns:a16="http://schemas.microsoft.com/office/drawing/2014/main" id="{892B7043-1DBB-446C-9B37-1D1C2848B799}"/>
              </a:ext>
            </a:extLst>
          </p:cNvPr>
          <p:cNvCxnSpPr/>
          <p:nvPr/>
        </p:nvCxnSpPr>
        <p:spPr>
          <a:xfrm>
            <a:off x="6868408" y="5271914"/>
            <a:ext cx="342562" cy="315172"/>
          </a:xfrm>
          <a:prstGeom prst="bentConnector3">
            <a:avLst>
              <a:gd name="adj1" fmla="val 29851"/>
            </a:avLst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>
            <a:extLst>
              <a:ext uri="{FF2B5EF4-FFF2-40B4-BE49-F238E27FC236}">
                <a16:creationId xmlns:a16="http://schemas.microsoft.com/office/drawing/2014/main" id="{7D946F02-C383-4703-87AA-95A8FCC126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1" b="13402"/>
          <a:stretch/>
        </p:blipFill>
        <p:spPr>
          <a:xfrm>
            <a:off x="5091868" y="4669796"/>
            <a:ext cx="765175" cy="508036"/>
          </a:xfrm>
          <a:prstGeom prst="rect">
            <a:avLst/>
          </a:prstGeom>
          <a:noFill/>
        </p:spPr>
      </p:pic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6BA0D73F-D204-4E10-AC85-267F50EFF964}"/>
              </a:ext>
            </a:extLst>
          </p:cNvPr>
          <p:cNvSpPr/>
          <p:nvPr/>
        </p:nvSpPr>
        <p:spPr>
          <a:xfrm>
            <a:off x="5813328" y="4792101"/>
            <a:ext cx="354979" cy="27283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5C1C20FF-E6A0-4347-AF09-3B8A56DD6E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2" t="30788" r="32121" b="30303"/>
          <a:stretch/>
        </p:blipFill>
        <p:spPr>
          <a:xfrm>
            <a:off x="3417225" y="5300138"/>
            <a:ext cx="603612" cy="470405"/>
          </a:xfrm>
          <a:prstGeom prst="rect">
            <a:avLst/>
          </a:prstGeom>
          <a:noFill/>
        </p:spPr>
      </p:pic>
      <p:sp>
        <p:nvSpPr>
          <p:cNvPr id="36" name="Casella di testo 2">
            <a:extLst>
              <a:ext uri="{FF2B5EF4-FFF2-40B4-BE49-F238E27FC236}">
                <a16:creationId xmlns:a16="http://schemas.microsoft.com/office/drawing/2014/main" id="{19EE95D9-9EF2-4029-9769-BD8B8906E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323" y="5827751"/>
            <a:ext cx="827856" cy="140363"/>
          </a:xfrm>
          <a:prstGeom prst="rect">
            <a:avLst/>
          </a:prstGeom>
          <a:noFill/>
          <a:ln w="0">
            <a:solidFill>
              <a:schemeClr val="bg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51435" tIns="25718" rIns="51435" bIns="25718" anchor="ctr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latin typeface="Calibri" charset="0"/>
                <a:ea typeface="Droid Sans Fallback" charset="0"/>
                <a:cs typeface="Times New Roman" charset="0"/>
              </a:rPr>
              <a:t>Others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EBB6C9E-19D8-4FBB-8089-1587B77B8BC6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 flipV="1">
            <a:off x="4196203" y="4923815"/>
            <a:ext cx="895665" cy="659"/>
          </a:xfrm>
          <a:prstGeom prst="straightConnector1">
            <a:avLst/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D206C53-F2C5-4DC2-8BC8-0D0AF0CBB9C5}"/>
              </a:ext>
            </a:extLst>
          </p:cNvPr>
          <p:cNvCxnSpPr>
            <a:stCxn id="35" idx="3"/>
            <a:endCxn id="33" idx="1"/>
          </p:cNvCxnSpPr>
          <p:nvPr/>
        </p:nvCxnSpPr>
        <p:spPr>
          <a:xfrm flipV="1">
            <a:off x="4020837" y="4923815"/>
            <a:ext cx="1071031" cy="611526"/>
          </a:xfrm>
          <a:prstGeom prst="straightConnector1">
            <a:avLst/>
          </a:prstGeom>
          <a:noFill/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8C42E2C-77F2-4122-B27E-39360B55791B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4215921" y="4292505"/>
            <a:ext cx="875947" cy="631310"/>
          </a:xfrm>
          <a:prstGeom prst="straightConnector1">
            <a:avLst/>
          </a:prstGeom>
          <a:noFill/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46">
            <a:extLst>
              <a:ext uri="{FF2B5EF4-FFF2-40B4-BE49-F238E27FC236}">
                <a16:creationId xmlns:a16="http://schemas.microsoft.com/office/drawing/2014/main" id="{87FD00FC-7CC7-4832-87E0-8916B0E5F2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203361" y="4886181"/>
            <a:ext cx="1399129" cy="1542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>
                    <a:lumMod val="100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718" rIns="0" bIns="25718" anchor="ctr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solidFill>
                  <a:srgbClr val="252525"/>
                </a:solidFill>
                <a:latin typeface="Calibri" charset="0"/>
                <a:ea typeface="Droid Sans Fallback" charset="0"/>
                <a:cs typeface="Times New Roman" charset="0"/>
              </a:rPr>
              <a:t>Driving Habits</a:t>
            </a:r>
            <a:endParaRPr lang="en-GB" sz="1050" dirty="0">
              <a:latin typeface="Calibri" charset="0"/>
              <a:ea typeface="Droid Sans Fallback" charset="0"/>
              <a:cs typeface="Times New Roman" charset="0"/>
            </a:endParaRPr>
          </a:p>
        </p:txBody>
      </p:sp>
      <p:sp>
        <p:nvSpPr>
          <p:cNvPr id="41" name="Text Box 46">
            <a:extLst>
              <a:ext uri="{FF2B5EF4-FFF2-40B4-BE49-F238E27FC236}">
                <a16:creationId xmlns:a16="http://schemas.microsoft.com/office/drawing/2014/main" id="{85E8D447-07D1-4187-AA05-6B54581DF4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370205" y="4441980"/>
            <a:ext cx="1399129" cy="1542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>
                    <a:lumMod val="100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718" rIns="0" bIns="25718" anchor="ctr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450"/>
              </a:spcAft>
            </a:pPr>
            <a:r>
              <a:rPr lang="en-GB" sz="1050" dirty="0">
                <a:solidFill>
                  <a:srgbClr val="252525"/>
                </a:solidFill>
                <a:latin typeface="Calibri" charset="0"/>
                <a:ea typeface="Droid Sans Fallback" charset="0"/>
                <a:cs typeface="Times New Roman" charset="0"/>
              </a:rPr>
              <a:t>Route length</a:t>
            </a:r>
            <a:endParaRPr lang="en-GB" sz="1050" dirty="0">
              <a:latin typeface="Calibri" charset="0"/>
              <a:ea typeface="Droid Sans Fallback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5" grpId="0"/>
      <p:bldP spid="16" grpId="0" animBg="1"/>
      <p:bldP spid="17" grpId="0"/>
      <p:bldP spid="29" grpId="0"/>
      <p:bldP spid="30" grpId="0" animBg="1"/>
      <p:bldP spid="34" grpId="0" animBg="1"/>
      <p:bldP spid="36" grpId="0" animBg="1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CE829-C85A-4757-9649-6C269F11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Stage: Data Collection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0FFDD0-27B0-44F5-A7CD-933C1567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CB20421-EED3-43F7-90CB-BC079283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40" y="1628960"/>
            <a:ext cx="1072515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2 Crawlers fetch data from 2 FFCS providers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Every minute we get a new </a:t>
            </a:r>
            <a:r>
              <a:rPr lang="en-US" b="1" dirty="0"/>
              <a:t>snapshot </a:t>
            </a:r>
            <a:r>
              <a:rPr lang="en-US" dirty="0"/>
              <a:t>of available cars</a:t>
            </a:r>
          </a:p>
          <a:p>
            <a:r>
              <a:rPr lang="en-US" b="1" dirty="0"/>
              <a:t>car2go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Public API available until January 2018</a:t>
            </a:r>
            <a:r>
              <a:rPr lang="en-US" baseline="30000" dirty="0"/>
              <a:t>1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Based on a shared key in the URL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Download list of available cars in a specific city as a JSON document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The city is directly specified in the URL</a:t>
            </a:r>
          </a:p>
          <a:p>
            <a:r>
              <a:rPr lang="en-US" b="1" dirty="0"/>
              <a:t>Enjoy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API available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cookies to create a session and download the 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Download list of available cars in a specific city as a JSON document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The city is specified in the cookies</a:t>
            </a:r>
          </a:p>
          <a:p>
            <a:r>
              <a:rPr lang="en-US" dirty="0"/>
              <a:t>JSON document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List of available car plus for each car several information</a:t>
            </a:r>
            <a:endParaRPr lang="it-IT" dirty="0"/>
          </a:p>
          <a:p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A6BE52-8251-4180-AF9B-013F04BF9690}"/>
              </a:ext>
            </a:extLst>
          </p:cNvPr>
          <p:cNvSpPr txBox="1"/>
          <p:nvPr/>
        </p:nvSpPr>
        <p:spPr>
          <a:xfrm>
            <a:off x="542540" y="6098087"/>
            <a:ext cx="3081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aseline="30000" dirty="0"/>
              <a:t>1</a:t>
            </a:r>
            <a:r>
              <a:rPr lang="it-IT" sz="1200" dirty="0"/>
              <a:t>: https://github.com/car2go/openAPI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13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087162-AA16-49A3-8CDE-B583EC12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JSON document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EAAFA1-8AB7-4192-9C3A-8183C65B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	“Plate" : "292/EZ727ZW",</a:t>
            </a:r>
          </a:p>
          <a:p>
            <a:pPr marL="0" indent="0">
              <a:buNone/>
            </a:pPr>
            <a:r>
              <a:rPr lang="en-US" dirty="0"/>
              <a:t>	"Vin" : "WME4513341K725150",</a:t>
            </a:r>
          </a:p>
          <a:p>
            <a:pPr marL="0" indent="0">
              <a:buNone/>
            </a:pPr>
            <a:r>
              <a:rPr lang="en-US" dirty="0"/>
              <a:t>	"Coordinates" : [7.68461, 45.05523],</a:t>
            </a:r>
          </a:p>
          <a:p>
            <a:pPr marL="0" indent="0">
              <a:buNone/>
            </a:pPr>
            <a:r>
              <a:rPr lang="en-US" dirty="0"/>
              <a:t>	"Fuel" : 100,</a:t>
            </a:r>
          </a:p>
          <a:p>
            <a:pPr marL="0" indent="0">
              <a:buNone/>
            </a:pPr>
            <a:r>
              <a:rPr lang="en-US" dirty="0"/>
              <a:t>	"Address" : "Corso Massimo </a:t>
            </a:r>
            <a:r>
              <a:rPr lang="en-US" dirty="0" err="1"/>
              <a:t>d'Azeglio</a:t>
            </a:r>
            <a:r>
              <a:rPr lang="en-US" dirty="0"/>
              <a:t> 26, 10125 Torino",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7D2BB1-2782-4B5B-9C8E-76825C6E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09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F28DD-704C-4878-807B-468CC2D6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23150"/>
            <a:ext cx="9705289" cy="1014153"/>
          </a:xfrm>
        </p:spPr>
        <p:txBody>
          <a:bodyPr>
            <a:normAutofit fontScale="90000"/>
          </a:bodyPr>
          <a:lstStyle/>
          <a:p>
            <a:r>
              <a:rPr lang="en-US" dirty="0"/>
              <a:t>2nd Stage: Data Normalization and Storage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CB57CB-DCA0-456E-ADCB-CE89ED1A0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87" y="1589420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Process the crawler data to extract </a:t>
            </a:r>
            <a:r>
              <a:rPr lang="en-US" b="1" dirty="0"/>
              <a:t>bookings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The bookings </a:t>
            </a:r>
            <a:r>
              <a:rPr lang="en-US" noProof="1"/>
              <a:t>keep information about the </a:t>
            </a:r>
            <a:r>
              <a:rPr lang="en-US" i="1" noProof="1"/>
              <a:t>bookings </a:t>
            </a:r>
            <a:r>
              <a:rPr lang="en-US" noProof="1"/>
              <a:t>of the cars i.e., when a car was (likely) used by a customer</a:t>
            </a:r>
          </a:p>
          <a:p>
            <a:pPr lvl="1">
              <a:spcAft>
                <a:spcPts val="600"/>
              </a:spcAft>
            </a:pPr>
            <a:r>
              <a:rPr lang="en-US" noProof="1"/>
              <a:t>Save Car2go and Enjoy data in a </a:t>
            </a:r>
            <a:r>
              <a:rPr lang="en-US" b="1" noProof="1"/>
              <a:t>common</a:t>
            </a:r>
            <a:r>
              <a:rPr lang="en-US" noProof="1"/>
              <a:t> format</a:t>
            </a:r>
          </a:p>
          <a:p>
            <a:pPr lvl="1">
              <a:spcAft>
                <a:spcPts val="600"/>
              </a:spcAft>
            </a:pPr>
            <a:r>
              <a:rPr lang="en-US" noProof="1"/>
              <a:t>Many information such as: the origin coordinates, the destinations				         coordinates, the initial time, the final time, the car plate, etc… 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Integrate the data with other sources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google map API to integrate the data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Given a booking from [x0,y0] to [x1,y1]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When a booking ends, query google maps API for data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Query limitations due to the number of (free) queries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Which was the possible path the driver followed?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Which should be the minimum time to complete journey?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How long would it take to walk instead of driving?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How long would it take by using public transport means?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2A8140-18D1-450B-97C1-B4E351CD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15</a:t>
            </a:fld>
            <a:endParaRPr lang="it-IT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C78381A-858F-4330-8C69-646E80CD48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55" y="2407871"/>
            <a:ext cx="2666270" cy="36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7380"/>
            <a:ext cx="10515600" cy="508883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/>
              <a:t>In reality, things are more complicated </a:t>
            </a:r>
          </a:p>
          <a:p>
            <a:r>
              <a:rPr lang="en-US" b="1" dirty="0"/>
              <a:t>Problem: </a:t>
            </a:r>
            <a:r>
              <a:rPr lang="en-US" dirty="0"/>
              <a:t>A car may disappear, and reappear in the same place</a:t>
            </a:r>
          </a:p>
          <a:p>
            <a:pPr lvl="1"/>
            <a:r>
              <a:rPr lang="en-US" dirty="0"/>
              <a:t>GPS fix position error</a:t>
            </a:r>
          </a:p>
          <a:p>
            <a:pPr lvl="1"/>
            <a:r>
              <a:rPr lang="en-US" dirty="0"/>
              <a:t>Booking that has been cancelled</a:t>
            </a:r>
          </a:p>
          <a:p>
            <a:pPr lvl="1"/>
            <a:r>
              <a:rPr lang="en-US" dirty="0"/>
              <a:t>System issues?</a:t>
            </a:r>
          </a:p>
          <a:p>
            <a:r>
              <a:rPr lang="en-US" b="1" dirty="0"/>
              <a:t>Solution: </a:t>
            </a:r>
            <a:r>
              <a:rPr lang="en-US" dirty="0"/>
              <a:t>Keep bookings longer than </a:t>
            </a:r>
            <a:r>
              <a:rPr lang="en-US" b="1" dirty="0"/>
              <a:t>700</a:t>
            </a:r>
            <a:r>
              <a:rPr lang="en-US" dirty="0"/>
              <a:t> </a:t>
            </a:r>
            <a:r>
              <a:rPr lang="en-US" b="1" dirty="0"/>
              <a:t>m</a:t>
            </a:r>
          </a:p>
          <a:p>
            <a:r>
              <a:rPr lang="en-US" b="1" dirty="0"/>
              <a:t>Problem</a:t>
            </a:r>
            <a:r>
              <a:rPr lang="en-US" dirty="0"/>
              <a:t>: Car may disappear for (very) long time</a:t>
            </a:r>
          </a:p>
          <a:p>
            <a:pPr lvl="1"/>
            <a:r>
              <a:rPr lang="en-US" dirty="0"/>
              <a:t>Car brought to maintenance</a:t>
            </a:r>
          </a:p>
          <a:p>
            <a:r>
              <a:rPr lang="en-US" b="1" dirty="0"/>
              <a:t>Solution: </a:t>
            </a:r>
            <a:r>
              <a:rPr lang="en-US" dirty="0"/>
              <a:t>Keep bookings lasting less than </a:t>
            </a:r>
            <a:r>
              <a:rPr lang="en-US" b="1" dirty="0"/>
              <a:t>1 h</a:t>
            </a:r>
          </a:p>
          <a:p>
            <a:r>
              <a:rPr lang="en-US" b="1" dirty="0"/>
              <a:t>Problem</a:t>
            </a:r>
            <a:r>
              <a:rPr lang="en-US" dirty="0"/>
              <a:t>: A lot of car may disappear at the same time</a:t>
            </a:r>
          </a:p>
          <a:p>
            <a:pPr lvl="1"/>
            <a:r>
              <a:rPr lang="en-US" dirty="0"/>
              <a:t>Maintenance?</a:t>
            </a:r>
          </a:p>
          <a:p>
            <a:pPr lvl="1"/>
            <a:r>
              <a:rPr lang="en-US" dirty="0"/>
              <a:t>System issues?</a:t>
            </a:r>
          </a:p>
          <a:p>
            <a:r>
              <a:rPr lang="en-US" b="1" dirty="0"/>
              <a:t>Solution</a:t>
            </a:r>
            <a:r>
              <a:rPr lang="en-US" dirty="0"/>
              <a:t>: If more than 30% car disappear do not modify any temporarily booking or parking</a:t>
            </a:r>
          </a:p>
          <a:p>
            <a:r>
              <a:rPr lang="en-US" b="1" dirty="0"/>
              <a:t>Problem</a:t>
            </a:r>
            <a:r>
              <a:rPr lang="en-US" dirty="0"/>
              <a:t>: A car may reappear in a different city</a:t>
            </a:r>
          </a:p>
          <a:p>
            <a:pPr lvl="1"/>
            <a:r>
              <a:rPr lang="en-US" dirty="0"/>
              <a:t>Relocation?</a:t>
            </a:r>
          </a:p>
          <a:p>
            <a:pPr lvl="1"/>
            <a:r>
              <a:rPr lang="en-US" dirty="0"/>
              <a:t>System issues?</a:t>
            </a:r>
          </a:p>
          <a:p>
            <a:r>
              <a:rPr lang="en-US" b="1" dirty="0"/>
              <a:t>Solution: </a:t>
            </a:r>
            <a:r>
              <a:rPr lang="en-US" dirty="0"/>
              <a:t>Keep bookings shorter than </a:t>
            </a:r>
            <a:r>
              <a:rPr lang="en-US" b="1" dirty="0"/>
              <a:t>45 km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Google maps data may be missing</a:t>
            </a:r>
          </a:p>
          <a:p>
            <a:r>
              <a:rPr lang="mr-IN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Always double check what you get!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062223-2783-4E2F-AD79-CE2C5832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070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B19A9D-A121-47F7-B4DA-21A7179A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wrap-up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9A7157C-9AA3-4832-9559-9B159A155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Filter </a:t>
                </a:r>
                <a:r>
                  <a:rPr lang="en-US" b="1" i="1" dirty="0"/>
                  <a:t>bookings </a:t>
                </a:r>
                <a:r>
                  <a:rPr lang="en-US" dirty="0"/>
                  <a:t>to obtain </a:t>
                </a:r>
                <a:r>
                  <a:rPr lang="en-US" b="1" i="1" dirty="0"/>
                  <a:t>rentals</a:t>
                </a:r>
              </a:p>
              <a:p>
                <a:pPr lvl="1"/>
                <a:r>
                  <a:rPr lang="en-US" b="1" dirty="0"/>
                  <a:t>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700 m and </a:t>
                </a:r>
                <a:r>
                  <a:rPr lang="en-US" b="1" dirty="0"/>
                  <a:t>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45 km</a:t>
                </a:r>
              </a:p>
              <a:p>
                <a:pPr lvl="1"/>
                <a:r>
                  <a:rPr lang="en-US" b="1" dirty="0"/>
                  <a:t>Duration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dirty="0"/>
                  <a:t>1 h</a:t>
                </a:r>
              </a:p>
              <a:p>
                <a:pPr lvl="1"/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DF1D34"/>
                    </a:solidFill>
                  </a:rPr>
                  <a:t>Important:</a:t>
                </a:r>
                <a:r>
                  <a:rPr lang="en-US" dirty="0"/>
                  <a:t> Duration = Reservation Time + Driving Time + Parking Time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/>
                  <a:t>Reservation Time: </a:t>
                </a:r>
                <a:r>
                  <a:rPr lang="en-US" dirty="0"/>
                  <a:t>time from the moment the car was booked by the user up to the start driving moment (</a:t>
                </a:r>
                <a:r>
                  <a:rPr lang="en-US" b="1" dirty="0"/>
                  <a:t>unknown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/>
                  <a:t>Driving Time: </a:t>
                </a:r>
                <a:r>
                  <a:rPr lang="en-US" dirty="0"/>
                  <a:t>actual driving duration (</a:t>
                </a:r>
                <a:r>
                  <a:rPr lang="en-US" b="1" dirty="0"/>
                  <a:t>estimated</a:t>
                </a:r>
                <a:r>
                  <a:rPr lang="en-US" dirty="0"/>
                  <a:t> with google map API)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/>
                  <a:t>Parking Time:</a:t>
                </a:r>
                <a:r>
                  <a:rPr lang="en-US" dirty="0"/>
                  <a:t> time spent by the user looking for a new parking spot (</a:t>
                </a:r>
                <a:r>
                  <a:rPr lang="en-US" b="1" dirty="0"/>
                  <a:t>unknown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information describe the rental?</a:t>
                </a:r>
              </a:p>
              <a:p>
                <a:pPr marL="0" indent="0">
                  <a:buNone/>
                </a:pPr>
                <a:r>
                  <a:rPr lang="en-US" dirty="0"/>
                  <a:t>How many rentals do we have?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9A7157C-9AA3-4832-9559-9B159A155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70AA4E-F8FD-469A-8A09-A74EB259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366B8D-13CD-479C-AD37-62B87D1C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C642F7-575F-463B-B5C2-0FEFB874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is structured in tabular format coded in csv</a:t>
            </a:r>
          </a:p>
          <a:p>
            <a:endParaRPr lang="en-US" dirty="0"/>
          </a:p>
          <a:p>
            <a:r>
              <a:rPr lang="en-US" dirty="0"/>
              <a:t>Each field is divided by ;</a:t>
            </a:r>
          </a:p>
          <a:p>
            <a:endParaRPr lang="en-US" dirty="0"/>
          </a:p>
          <a:p>
            <a:r>
              <a:rPr lang="en-US" dirty="0"/>
              <a:t>Each field is enclosed with “”</a:t>
            </a:r>
          </a:p>
          <a:p>
            <a:endParaRPr lang="en-US" dirty="0"/>
          </a:p>
          <a:p>
            <a:r>
              <a:rPr lang="en-US" dirty="0"/>
              <a:t>Each rental is described by 25 columns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E.g., </a:t>
            </a:r>
          </a:p>
          <a:p>
            <a:pPr marL="0" indent="0">
              <a:buNone/>
            </a:pPr>
            <a:r>
              <a:rPr lang="it-IT" dirty="0"/>
              <a:t>"865775";"enjoy";"Torino";"EZ117GW";"-";"Fiat 500";"1514761298";"2018-01-01 00:01:38";"34";"45.107143";"7.7032084";"45.10154";"7.694324";"1514762999";"2018-01-01 00:29:59";"31";"Corso Giulio Cesare, 299, 10155 Torino </a:t>
            </a:r>
            <a:r>
              <a:rPr lang="it-IT" dirty="0" err="1"/>
              <a:t>TO";"Corso</a:t>
            </a:r>
            <a:r>
              <a:rPr lang="it-IT" dirty="0"/>
              <a:t> Vercelli, 193, 10155 Torino TO";"940";"1203";"523";"1635";"1514764185";"251";"1220"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68D44B-BCCF-49CF-B351-33BC6C4D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82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Information					1/3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19</a:t>
            </a:fld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BC36FA0-5366-456B-B031-9B3984A55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669"/>
              </p:ext>
            </p:extLst>
          </p:nvPr>
        </p:nvGraphicFramePr>
        <p:xfrm>
          <a:off x="576000" y="1908000"/>
          <a:ext cx="11510705" cy="3664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3">
                  <a:extLst>
                    <a:ext uri="{9D8B030D-6E8A-4147-A177-3AD203B41FA5}">
                      <a16:colId xmlns:a16="http://schemas.microsoft.com/office/drawing/2014/main" val="3722631721"/>
                    </a:ext>
                  </a:extLst>
                </a:gridCol>
                <a:gridCol w="6724996">
                  <a:extLst>
                    <a:ext uri="{9D8B030D-6E8A-4147-A177-3AD203B41FA5}">
                      <a16:colId xmlns:a16="http://schemas.microsoft.com/office/drawing/2014/main" val="1311185122"/>
                    </a:ext>
                  </a:extLst>
                </a:gridCol>
                <a:gridCol w="2793076">
                  <a:extLst>
                    <a:ext uri="{9D8B030D-6E8A-4147-A177-3AD203B41FA5}">
                      <a16:colId xmlns:a16="http://schemas.microsoft.com/office/drawing/2014/main" val="1664204635"/>
                    </a:ext>
                  </a:extLst>
                </a:gridCol>
              </a:tblGrid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45833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rental identifier [progressive number]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706318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vendor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 sharing provider [car2go, enjoy]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Enjoy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32059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of the rental [Torino, Milano, Roma]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62253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 unique 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EZ117GW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799659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 unique identifier [</a:t>
                      </a:r>
                      <a:r>
                        <a:rPr lang="en-US" b="1" dirty="0"/>
                        <a:t>only for car2go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465475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car_name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manufacturer and model   [</a:t>
                      </a:r>
                      <a:r>
                        <a:rPr lang="en-US" b="1" dirty="0"/>
                        <a:t>only for enjoy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Fiat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21965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init_time</a:t>
                      </a:r>
                      <a:r>
                        <a:rPr lang="en-US" dirty="0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 when the rental started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1514761298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72993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init_date</a:t>
                      </a:r>
                      <a:r>
                        <a:rPr lang="en-US" dirty="0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when the rental started [from timestamp]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2018-01-01 00:01:38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32376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init_fuel</a:t>
                      </a:r>
                      <a:r>
                        <a:rPr lang="en-US" dirty="0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Fuel level at the beginning of the rental [in percentage]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01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96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8AFF2B7-2FEF-4890-9CEC-552A88E14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SmartData@PoliTo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B003ABB-D0EB-45FF-85A3-81D14F1A6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/>
              <a:t>Inter-departement center</a:t>
            </a:r>
          </a:p>
          <a:p>
            <a:endParaRPr lang="en-GB" b="1"/>
          </a:p>
          <a:p>
            <a:r>
              <a:rPr lang="en-GB" b="1">
                <a:hlinkClick r:id="rId3"/>
              </a:rPr>
              <a:t>https://smartdata.polito.it</a:t>
            </a:r>
            <a:endParaRPr lang="en-GB" b="1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0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Rental Information			          2/3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20</a:t>
            </a:fld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BC36FA0-5366-456B-B031-9B3984A55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5190"/>
              </p:ext>
            </p:extLst>
          </p:nvPr>
        </p:nvGraphicFramePr>
        <p:xfrm>
          <a:off x="576000" y="1908000"/>
          <a:ext cx="1151070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258">
                  <a:extLst>
                    <a:ext uri="{9D8B030D-6E8A-4147-A177-3AD203B41FA5}">
                      <a16:colId xmlns:a16="http://schemas.microsoft.com/office/drawing/2014/main" val="3722631721"/>
                    </a:ext>
                  </a:extLst>
                </a:gridCol>
                <a:gridCol w="5187142">
                  <a:extLst>
                    <a:ext uri="{9D8B030D-6E8A-4147-A177-3AD203B41FA5}">
                      <a16:colId xmlns:a16="http://schemas.microsoft.com/office/drawing/2014/main" val="1311185122"/>
                    </a:ext>
                  </a:extLst>
                </a:gridCol>
                <a:gridCol w="4314305">
                  <a:extLst>
                    <a:ext uri="{9D8B030D-6E8A-4147-A177-3AD203B41FA5}">
                      <a16:colId xmlns:a16="http://schemas.microsoft.com/office/drawing/2014/main" val="117867327"/>
                    </a:ext>
                  </a:extLst>
                </a:gridCol>
              </a:tblGrid>
              <a:tr h="286317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45833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origin_lat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Latitude of where the rental 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45.107143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04568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origin_lon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Longitude of where the rental 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7.7032084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852311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dest_lat</a:t>
                      </a:r>
                      <a:r>
                        <a:rPr lang="en-US" dirty="0"/>
                        <a:t>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Latitude of where the rental 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45.10154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15071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dest_lon</a:t>
                      </a:r>
                      <a:r>
                        <a:rPr lang="en-US" dirty="0"/>
                        <a:t>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Longitude of where the rental 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7.694324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80467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final_time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 when the rental ended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1514762999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803186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final_date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when the rental ended [from timestamp]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2018-01-01 00:29:59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12610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final_fuel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Fuel level at the end of the rental [in percentage]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72602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init_address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 of where the rental 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Corso Giulio Cesare, 299, 10155 Torino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32376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final_address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of where the rental 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Corso Vercelli, 193, 10155 Torino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01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00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Rental Information				    3/3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21</a:t>
            </a:fld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BC36FA0-5366-456B-B031-9B3984A55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22610"/>
              </p:ext>
            </p:extLst>
          </p:nvPr>
        </p:nvGraphicFramePr>
        <p:xfrm>
          <a:off x="576000" y="1908000"/>
          <a:ext cx="11527541" cy="3755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134">
                  <a:extLst>
                    <a:ext uri="{9D8B030D-6E8A-4147-A177-3AD203B41FA5}">
                      <a16:colId xmlns:a16="http://schemas.microsoft.com/office/drawing/2014/main" val="3722631721"/>
                    </a:ext>
                  </a:extLst>
                </a:gridCol>
                <a:gridCol w="7881535">
                  <a:extLst>
                    <a:ext uri="{9D8B030D-6E8A-4147-A177-3AD203B41FA5}">
                      <a16:colId xmlns:a16="http://schemas.microsoft.com/office/drawing/2014/main" val="1311185122"/>
                    </a:ext>
                  </a:extLst>
                </a:gridCol>
                <a:gridCol w="1653872">
                  <a:extLst>
                    <a:ext uri="{9D8B030D-6E8A-4147-A177-3AD203B41FA5}">
                      <a16:colId xmlns:a16="http://schemas.microsoft.com/office/drawing/2014/main" val="2952177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45833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walking_duration</a:t>
                      </a:r>
                      <a:r>
                        <a:rPr lang="en-US" b="1" dirty="0"/>
                        <a:t>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the trip from the origin to the destination if the user walked [seconds]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706318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walking_distance</a:t>
                      </a:r>
                      <a:r>
                        <a:rPr lang="en-U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Distance of the trip from the origin to the destination if the user walked [meters]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1203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32059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pt_duration</a:t>
                      </a:r>
                      <a:r>
                        <a:rPr lang="en-U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the trip from the origin to the destination if the user used public transport means [seconds]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523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62253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pt_distance</a:t>
                      </a:r>
                      <a:r>
                        <a:rPr lang="en-US" b="1" dirty="0"/>
                        <a:t>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Distance of the trip from the origin to the destination if the user used public transport means [meters]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1635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799659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r>
                        <a:rPr lang="en-US" dirty="0" err="1"/>
                        <a:t>pt_arrival</a:t>
                      </a:r>
                      <a:r>
                        <a:rPr lang="en-U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Timestamp</a:t>
                      </a:r>
                      <a:r>
                        <a:rPr lang="en-US" dirty="0"/>
                        <a:t> of arrival if the user used the public transport means.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Required</a:t>
                      </a:r>
                      <a:r>
                        <a:rPr lang="en-US" dirty="0"/>
                        <a:t> to correctly estimate duration in </a:t>
                      </a:r>
                      <a:r>
                        <a:rPr lang="en-US" b="1" dirty="0"/>
                        <a:t>night </a:t>
                      </a:r>
                      <a:r>
                        <a:rPr lang="en-US" dirty="0"/>
                        <a:t>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1514764185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465475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r>
                        <a:rPr lang="en-US" dirty="0" err="1"/>
                        <a:t>driving_duration</a:t>
                      </a:r>
                      <a:r>
                        <a:rPr lang="en-U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the trip from the origin to the destination if the user drove [seconds]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21965"/>
                  </a:ext>
                </a:extLst>
              </a:tr>
              <a:tr h="286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driving_distance</a:t>
                      </a:r>
                      <a:r>
                        <a:rPr lang="en-U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Distance of the trip from the origin to the destination if the user drove [meters]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7299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298FDBDD-9E5C-4705-90EE-298F0D104C78}"/>
              </a:ext>
            </a:extLst>
          </p:cNvPr>
          <p:cNvSpPr/>
          <p:nvPr/>
        </p:nvSpPr>
        <p:spPr>
          <a:xfrm>
            <a:off x="541590" y="5745707"/>
            <a:ext cx="576472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latin typeface="DIN" panose="00000400000000000000" pitchFamily="2" charset="0"/>
              </a:rPr>
              <a:t>*</a:t>
            </a:r>
            <a:r>
              <a:rPr lang="en-US" sz="2000" dirty="0">
                <a:latin typeface="DIN" panose="00000400000000000000" pitchFamily="2" charset="0"/>
              </a:rPr>
              <a:t>if no information is available the field is set to </a:t>
            </a:r>
            <a:r>
              <a:rPr lang="en-US" sz="2000" b="1" dirty="0">
                <a:latin typeface="DIN" panose="00000400000000000000" pitchFamily="2" charset="0"/>
              </a:rPr>
              <a:t>-1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9C024EB-1487-4A3A-9D73-1D96C7D6A8EC}"/>
              </a:ext>
            </a:extLst>
          </p:cNvPr>
          <p:cNvSpPr/>
          <p:nvPr/>
        </p:nvSpPr>
        <p:spPr>
          <a:xfrm>
            <a:off x="542540" y="1238545"/>
            <a:ext cx="7289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DIN" pitchFamily="2" charset="0"/>
                <a:cs typeface="Calibri" panose="020F0502020204030204" pitchFamily="34" charset="0"/>
              </a:rPr>
              <a:t>Data integrated with Google Maps API</a:t>
            </a:r>
          </a:p>
        </p:txBody>
      </p:sp>
    </p:spTree>
    <p:extLst>
      <p:ext uri="{BB962C8B-B14F-4D97-AF65-F5344CB8AC3E}">
        <p14:creationId xmlns:p14="http://schemas.microsoft.com/office/powerpoint/2010/main" val="384138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A12129-C768-4CC7-A83F-CFB77404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05FAD4-E21D-4F35-89AC-219F6ACA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22</a:t>
            </a:fld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EEE96C9-9B74-44FE-9533-14B626253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02890"/>
              </p:ext>
            </p:extLst>
          </p:nvPr>
        </p:nvGraphicFramePr>
        <p:xfrm>
          <a:off x="1050862" y="1497901"/>
          <a:ext cx="91309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814">
                  <a:extLst>
                    <a:ext uri="{9D8B030D-6E8A-4147-A177-3AD203B41FA5}">
                      <a16:colId xmlns:a16="http://schemas.microsoft.com/office/drawing/2014/main" val="1697156345"/>
                    </a:ext>
                  </a:extLst>
                </a:gridCol>
                <a:gridCol w="997035">
                  <a:extLst>
                    <a:ext uri="{9D8B030D-6E8A-4147-A177-3AD203B41FA5}">
                      <a16:colId xmlns:a16="http://schemas.microsoft.com/office/drawing/2014/main" val="2384657336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477202045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1745336373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2301968030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1632434528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220918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Torino*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Milano*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Roma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9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car2go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car2go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car2go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8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June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7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June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57663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92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January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157578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39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February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962430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4A9C824F-121A-458E-8558-8BF4B498F677}"/>
              </a:ext>
            </a:extLst>
          </p:cNvPr>
          <p:cNvSpPr/>
          <p:nvPr/>
        </p:nvSpPr>
        <p:spPr>
          <a:xfrm>
            <a:off x="1050862" y="3837306"/>
            <a:ext cx="574869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latin typeface="DIN" panose="00000400000000000000" pitchFamily="2" charset="0"/>
              </a:rPr>
              <a:t>*</a:t>
            </a:r>
            <a:r>
              <a:rPr lang="en-US" sz="2000" dirty="0">
                <a:latin typeface="DIN" panose="00000400000000000000" pitchFamily="2" charset="0"/>
              </a:rPr>
              <a:t>City for which we have Google Maps information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0FB9284-6DF4-46EA-BCC5-D48FA47B16E7}"/>
              </a:ext>
            </a:extLst>
          </p:cNvPr>
          <p:cNvSpPr/>
          <p:nvPr/>
        </p:nvSpPr>
        <p:spPr>
          <a:xfrm>
            <a:off x="1050863" y="1128652"/>
            <a:ext cx="9130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DIN" panose="00000400000000000000" pitchFamily="2" charset="0"/>
              </a:rPr>
              <a:t>Rentals per Month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E1A4F05-572F-4C46-90A8-EED25345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110670"/>
              </p:ext>
            </p:extLst>
          </p:nvPr>
        </p:nvGraphicFramePr>
        <p:xfrm>
          <a:off x="1045196" y="4753900"/>
          <a:ext cx="52176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814">
                  <a:extLst>
                    <a:ext uri="{9D8B030D-6E8A-4147-A177-3AD203B41FA5}">
                      <a16:colId xmlns:a16="http://schemas.microsoft.com/office/drawing/2014/main" val="1697156345"/>
                    </a:ext>
                  </a:extLst>
                </a:gridCol>
                <a:gridCol w="997035">
                  <a:extLst>
                    <a:ext uri="{9D8B030D-6E8A-4147-A177-3AD203B41FA5}">
                      <a16:colId xmlns:a16="http://schemas.microsoft.com/office/drawing/2014/main" val="2384657336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1745336373"/>
                    </a:ext>
                  </a:extLst>
                </a:gridCol>
                <a:gridCol w="1304424">
                  <a:extLst>
                    <a:ext uri="{9D8B030D-6E8A-4147-A177-3AD203B41FA5}">
                      <a16:colId xmlns:a16="http://schemas.microsoft.com/office/drawing/2014/main" val="1632434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Provider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9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Car2go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410/470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780/820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590/610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7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260/500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920/1480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600/1310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925892"/>
                  </a:ext>
                </a:extLst>
              </a:tr>
            </a:tbl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865A3719-9647-4820-851C-C20B07D4C023}"/>
              </a:ext>
            </a:extLst>
          </p:cNvPr>
          <p:cNvSpPr/>
          <p:nvPr/>
        </p:nvSpPr>
        <p:spPr>
          <a:xfrm>
            <a:off x="1045196" y="4363341"/>
            <a:ext cx="5050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DIN" panose="00000400000000000000" pitchFamily="2" charset="0"/>
              </a:rPr>
              <a:t>Fleet size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C846A47C-736B-4886-BAC7-0C9ED5247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58875"/>
              </p:ext>
            </p:extLst>
          </p:nvPr>
        </p:nvGraphicFramePr>
        <p:xfrm>
          <a:off x="7572982" y="4695713"/>
          <a:ext cx="26088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814">
                  <a:extLst>
                    <a:ext uri="{9D8B030D-6E8A-4147-A177-3AD203B41FA5}">
                      <a16:colId xmlns:a16="http://schemas.microsoft.com/office/drawing/2014/main" val="1697156345"/>
                    </a:ext>
                  </a:extLst>
                </a:gridCol>
                <a:gridCol w="997035">
                  <a:extLst>
                    <a:ext uri="{9D8B030D-6E8A-4147-A177-3AD203B41FA5}">
                      <a16:colId xmlns:a16="http://schemas.microsoft.com/office/drawing/2014/main" val="2384657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Provider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9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Car2go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7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925892"/>
                  </a:ext>
                </a:extLst>
              </a:tr>
            </a:tbl>
          </a:graphicData>
        </a:graphic>
      </p:graphicFrame>
      <p:sp>
        <p:nvSpPr>
          <p:cNvPr id="16" name="Rettangolo 15">
            <a:extLst>
              <a:ext uri="{FF2B5EF4-FFF2-40B4-BE49-F238E27FC236}">
                <a16:creationId xmlns:a16="http://schemas.microsoft.com/office/drawing/2014/main" id="{CF06BACF-3E9F-4110-80A2-F14017702376}"/>
              </a:ext>
            </a:extLst>
          </p:cNvPr>
          <p:cNvSpPr/>
          <p:nvPr/>
        </p:nvSpPr>
        <p:spPr>
          <a:xfrm>
            <a:off x="6357083" y="4295603"/>
            <a:ext cx="5050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DIN" panose="00000400000000000000" pitchFamily="2" charset="0"/>
              </a:rPr>
              <a:t>January Fleet size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D19940E-7197-4870-B714-D0EC9A14264A}"/>
              </a:ext>
            </a:extLst>
          </p:cNvPr>
          <p:cNvSpPr/>
          <p:nvPr/>
        </p:nvSpPr>
        <p:spPr>
          <a:xfrm>
            <a:off x="1037576" y="2971800"/>
            <a:ext cx="3923044" cy="4001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few results</a:t>
            </a:r>
          </a:p>
        </p:txBody>
      </p:sp>
      <p:sp>
        <p:nvSpPr>
          <p:cNvPr id="6" name="Sottotito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44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per day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C1B668-643F-4CAE-AB8C-E148A59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775"/>
            <a:ext cx="592836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January 2018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Car2go: 413 cars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Enjoy: 279 cars</a:t>
            </a:r>
          </a:p>
          <a:p>
            <a:pPr lvl="1"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2000" dirty="0"/>
              <a:t>car2go utilization highly change during the month while Enjoy utilization is more stable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Ca2go utilization drops during the weekend days and festivity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Insight</a:t>
            </a:r>
            <a:r>
              <a:rPr lang="en-US" sz="2000" dirty="0"/>
              <a:t>: people may prefer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2 sits car during the weekdays for business reasons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E.g., faster find a parking spot to go to work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4 sits car otherwise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E2C213-97C9-4B0C-B63E-8906573B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90" y="2013025"/>
            <a:ext cx="4650748" cy="31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7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per hour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C1B668-643F-4CAE-AB8C-E148A59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775"/>
            <a:ext cx="592836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Each bin of 1 hour is the average number of rentals over the month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sz="2400" dirty="0"/>
              <a:t>Despite </a:t>
            </a:r>
            <a:r>
              <a:rPr lang="en-US" sz="2400" b="1" dirty="0"/>
              <a:t>Enjoy</a:t>
            </a:r>
            <a:r>
              <a:rPr lang="en-US" sz="2400" dirty="0"/>
              <a:t> fleet is smaller, after 8 pm it is more used then </a:t>
            </a:r>
            <a:r>
              <a:rPr lang="en-US" sz="2400" b="1" dirty="0"/>
              <a:t>car2go</a:t>
            </a:r>
            <a:r>
              <a:rPr lang="en-US" sz="2400" dirty="0"/>
              <a:t> </a:t>
            </a:r>
          </a:p>
          <a:p>
            <a:pPr>
              <a:lnSpc>
                <a:spcPct val="110000"/>
              </a:lnSpc>
            </a:pPr>
            <a:endParaRPr lang="en-US" sz="2500" b="1" dirty="0"/>
          </a:p>
          <a:p>
            <a:pPr>
              <a:lnSpc>
                <a:spcPct val="110000"/>
              </a:lnSpc>
            </a:pPr>
            <a:r>
              <a:rPr lang="en-US" sz="2500" b="1" dirty="0"/>
              <a:t>Insight</a:t>
            </a:r>
            <a:endParaRPr lang="en-US" sz="2100" dirty="0"/>
          </a:p>
          <a:p>
            <a:pPr lvl="1">
              <a:lnSpc>
                <a:spcPct val="110000"/>
              </a:lnSpc>
            </a:pPr>
            <a:r>
              <a:rPr lang="en-US" sz="2100" dirty="0"/>
              <a:t>Car2go is used more during commuting hours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During evening people prefer to share the ride taking a 4 seats model</a:t>
            </a:r>
          </a:p>
          <a:p>
            <a:pPr lvl="1">
              <a:lnSpc>
                <a:spcPct val="110000"/>
              </a:lnSpc>
            </a:pPr>
            <a:endParaRPr lang="en-US" sz="2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25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0A30AFC-C356-4B94-872B-8E625EE6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90" y="2013025"/>
            <a:ext cx="4650748" cy="31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3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ECDF Rental Duration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C1B668-643F-4CAE-AB8C-E148A59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569" y="1907295"/>
            <a:ext cx="637794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Recall: </a:t>
            </a:r>
            <a:r>
              <a:rPr lang="en-US" sz="2200" dirty="0"/>
              <a:t>Rental </a:t>
            </a:r>
            <a:r>
              <a:rPr lang="en-US" sz="2400" dirty="0"/>
              <a:t>Duration = Reservation Time + Driving Time + Parking Time</a:t>
            </a: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Enjoy shows a discrete pattern (steps) due to asynchronous updates</a:t>
            </a:r>
          </a:p>
          <a:p>
            <a:pPr lvl="1">
              <a:lnSpc>
                <a:spcPct val="100000"/>
              </a:lnSpc>
            </a:pPr>
            <a:r>
              <a:rPr lang="en-US" sz="1900" dirty="0"/>
              <a:t>Extra delay at booking end</a:t>
            </a:r>
            <a:r>
              <a:rPr lang="mr-IN" sz="1900" dirty="0"/>
              <a:t>…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2200" dirty="0"/>
              <a:t>Car2go and Enjoy have similar distributions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90% of rentals last less than 40 min</a:t>
            </a:r>
          </a:p>
          <a:p>
            <a:pPr lvl="1">
              <a:lnSpc>
                <a:spcPct val="100000"/>
              </a:lnSpc>
            </a:pPr>
            <a:r>
              <a:rPr lang="en-US" sz="1900" b="1" dirty="0"/>
              <a:t>This time includes reservation and parking 	             time</a:t>
            </a:r>
          </a:p>
          <a:p>
            <a:pPr lvl="1">
              <a:lnSpc>
                <a:spcPct val="100000"/>
              </a:lnSpc>
            </a:pPr>
            <a:endParaRPr lang="en-US" sz="1900" b="1" dirty="0"/>
          </a:p>
          <a:p>
            <a:pPr>
              <a:lnSpc>
                <a:spcPct val="100000"/>
              </a:lnSpc>
            </a:pPr>
            <a:r>
              <a:rPr lang="en-US" sz="2200" b="1" dirty="0"/>
              <a:t>Insight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Most of the customers use FFCS for short trips in duration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26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0A30AFC-C356-4B94-872B-8E625EE6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90" y="2013025"/>
            <a:ext cx="4650747" cy="31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ECDF Rental Distance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C1B668-643F-4CAE-AB8C-E148A59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775"/>
            <a:ext cx="592836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The rental distance is computed as the Euclidian distance between origin and destination coordinates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Driving distance is shorted than 5 km 90% of the time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As with Car2go it is possible to reach the airport the maximum rental distance is higher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200" b="1" dirty="0"/>
              <a:t>Insight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Most of the customers use FFCS for short trips in distance as well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27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0A30AFC-C356-4B94-872B-8E625EE6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90" y="2013025"/>
            <a:ext cx="4650747" cy="31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52135-C0F5-4FF0-AFCE-9F48A3C1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ECDF Rental Time shorter Driving Time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C1B668-643F-4CAE-AB8C-E148A59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610"/>
            <a:ext cx="647919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When the Google maps data are available compute the difference between </a:t>
            </a:r>
            <a:r>
              <a:rPr lang="en-US" sz="2400" b="1" dirty="0"/>
              <a:t>driving duration </a:t>
            </a:r>
            <a:r>
              <a:rPr lang="en-US" sz="2400" dirty="0"/>
              <a:t>and the </a:t>
            </a:r>
            <a:r>
              <a:rPr lang="en-US" sz="2400" b="1" dirty="0"/>
              <a:t>rental duration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b="1" dirty="0"/>
              <a:t>Recall</a:t>
            </a:r>
            <a:r>
              <a:rPr lang="en-US" sz="2400" dirty="0"/>
              <a:t>: </a:t>
            </a:r>
            <a:r>
              <a:rPr lang="en-US" sz="2400" b="1" dirty="0"/>
              <a:t>Rental Duration </a:t>
            </a:r>
            <a:r>
              <a:rPr lang="en-US" sz="2400" dirty="0"/>
              <a:t>= Reservation Time + Driving Time + Parking Time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Trip with </a:t>
            </a:r>
            <a:r>
              <a:rPr lang="en-US" sz="2400" b="1" dirty="0"/>
              <a:t>driving duration</a:t>
            </a:r>
            <a:r>
              <a:rPr lang="en-US" sz="2400" dirty="0"/>
              <a:t> shorted than rental duration are: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12.0% for car2go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6.5% for Enjoy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50% of the time the trip is shorter it is 2 minutes shorter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200" b="1" dirty="0"/>
              <a:t>Insight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Car2go drivers seems to drive faster than Enjoy drivers 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A581C4-9B13-42DC-AEE3-DAE7304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28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0A30AFC-C356-4B94-872B-8E625EE6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90" y="2013025"/>
            <a:ext cx="4650747" cy="31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A0EBF4D-91C5-034E-8220-9DB3059C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1" y="2834867"/>
            <a:ext cx="2845803" cy="3396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Users’ parking habits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29</a:t>
            </a:fld>
            <a:endParaRPr lang="it-IT" dirty="0"/>
          </a:p>
        </p:txBody>
      </p:sp>
      <p:sp>
        <p:nvSpPr>
          <p:cNvPr id="7" name="Segnaposto testo 2"/>
          <p:cNvSpPr txBox="1">
            <a:spLocks/>
          </p:cNvSpPr>
          <p:nvPr/>
        </p:nvSpPr>
        <p:spPr>
          <a:xfrm>
            <a:off x="1811384" y="1129140"/>
            <a:ext cx="7831379" cy="462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sz="3200" dirty="0"/>
          </a:p>
        </p:txBody>
      </p:sp>
      <p:sp>
        <p:nvSpPr>
          <p:cNvPr id="14" name="Segnaposto testo 2"/>
          <p:cNvSpPr txBox="1">
            <a:spLocks/>
          </p:cNvSpPr>
          <p:nvPr/>
        </p:nvSpPr>
        <p:spPr>
          <a:xfrm>
            <a:off x="1996906" y="5872158"/>
            <a:ext cx="8461296" cy="608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sz="32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0EEF47A1-DFBA-0746-AABE-998B0155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40" y="1470049"/>
            <a:ext cx="9566104" cy="1157647"/>
          </a:xfrm>
        </p:spPr>
        <p:txBody>
          <a:bodyPr>
            <a:normAutofit/>
          </a:bodyPr>
          <a:lstStyle/>
          <a:p>
            <a:pPr marL="781050" lvl="1" indent="-285750">
              <a:buSzPts val="3000"/>
            </a:pPr>
            <a:r>
              <a:rPr lang="en-US" dirty="0"/>
              <a:t>We divide Turin in a grid with square zones of 500 m length</a:t>
            </a:r>
          </a:p>
          <a:p>
            <a:pPr marL="781050" lvl="1" indent="-285750">
              <a:buSzPts val="3000"/>
            </a:pPr>
            <a:r>
              <a:rPr lang="en-US" dirty="0"/>
              <a:t>To each zone we compute: </a:t>
            </a:r>
            <a:r>
              <a:rPr lang="en-US" b="1" dirty="0"/>
              <a:t>Number of parking </a:t>
            </a:r>
            <a:r>
              <a:rPr lang="en-US" dirty="0"/>
              <a:t>and </a:t>
            </a:r>
            <a:r>
              <a:rPr lang="en-US" b="1" dirty="0"/>
              <a:t>Average parking </a:t>
            </a:r>
            <a:r>
              <a:rPr lang="en-US" dirty="0"/>
              <a:t>Time</a:t>
            </a:r>
            <a:endParaRPr lang="en-US" sz="2800" dirty="0"/>
          </a:p>
          <a:p>
            <a:endParaRPr lang="en-US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E636278-916A-7A41-80FC-850BC87D9574}"/>
              </a:ext>
            </a:extLst>
          </p:cNvPr>
          <p:cNvSpPr txBox="1">
            <a:spLocks/>
          </p:cNvSpPr>
          <p:nvPr/>
        </p:nvSpPr>
        <p:spPr>
          <a:xfrm>
            <a:off x="6515614" y="6235318"/>
            <a:ext cx="2900205" cy="40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buSzPts val="3000"/>
              <a:buFont typeface="Arial"/>
              <a:buNone/>
            </a:pPr>
            <a:r>
              <a:rPr lang="en-US" sz="2000" b="1" dirty="0"/>
              <a:t>Average parking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ED59B-D5E0-9742-B5EE-6224F351C8A2}"/>
              </a:ext>
            </a:extLst>
          </p:cNvPr>
          <p:cNvSpPr/>
          <p:nvPr/>
        </p:nvSpPr>
        <p:spPr>
          <a:xfrm>
            <a:off x="80984" y="3126983"/>
            <a:ext cx="2401896" cy="101415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" pitchFamily="2" charset="0"/>
              </a:rPr>
              <a:t>Porta Nuova </a:t>
            </a:r>
          </a:p>
          <a:p>
            <a:pPr algn="ctr"/>
            <a:r>
              <a:rPr lang="en-US" dirty="0">
                <a:latin typeface="DIN" pitchFamily="2" charset="0"/>
              </a:rPr>
              <a:t>(main railway station) 47.15 rentals/day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1C06F-4205-8041-9890-7725FF3C7D60}"/>
              </a:ext>
            </a:extLst>
          </p:cNvPr>
          <p:cNvCxnSpPr>
            <a:cxnSpLocks/>
          </p:cNvCxnSpPr>
          <p:nvPr/>
        </p:nvCxnSpPr>
        <p:spPr>
          <a:xfrm>
            <a:off x="2047243" y="4164286"/>
            <a:ext cx="2065805" cy="28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60836B-BB97-F14E-B001-EE0502AAD20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020740" y="5458679"/>
            <a:ext cx="2065805" cy="28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61AD7-DA09-9E46-B125-8FF4EFCA40E9}"/>
              </a:ext>
            </a:extLst>
          </p:cNvPr>
          <p:cNvSpPr/>
          <p:nvPr/>
        </p:nvSpPr>
        <p:spPr>
          <a:xfrm>
            <a:off x="80984" y="5198248"/>
            <a:ext cx="1939756" cy="52086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" pitchFamily="2" charset="0"/>
              </a:rPr>
              <a:t>Periphery,</a:t>
            </a:r>
          </a:p>
          <a:p>
            <a:pPr algn="ctr"/>
            <a:r>
              <a:rPr lang="en-US" dirty="0">
                <a:latin typeface="DIN" pitchFamily="2" charset="0"/>
              </a:rPr>
              <a:t>0.017rentals/day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D8A119-0E38-B142-B5F3-E2913FFC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15" y="2840047"/>
            <a:ext cx="2900205" cy="339867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534DABB-5940-F646-BC7D-1512CC135CEB}"/>
              </a:ext>
            </a:extLst>
          </p:cNvPr>
          <p:cNvSpPr/>
          <p:nvPr/>
        </p:nvSpPr>
        <p:spPr>
          <a:xfrm>
            <a:off x="10159821" y="5448530"/>
            <a:ext cx="1939756" cy="52086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" pitchFamily="2" charset="0"/>
              </a:rPr>
              <a:t>1 parking lasted 31 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C79027-0527-084D-934F-B9B96D36AFE1}"/>
              </a:ext>
            </a:extLst>
          </p:cNvPr>
          <p:cNvCxnSpPr>
            <a:cxnSpLocks/>
          </p:cNvCxnSpPr>
          <p:nvPr/>
        </p:nvCxnSpPr>
        <p:spPr>
          <a:xfrm flipH="1">
            <a:off x="8068368" y="5708961"/>
            <a:ext cx="2065805" cy="28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3956EC8-C647-486C-9049-D932A4A2F690}"/>
              </a:ext>
            </a:extLst>
          </p:cNvPr>
          <p:cNvSpPr txBox="1">
            <a:spLocks/>
          </p:cNvSpPr>
          <p:nvPr/>
        </p:nvSpPr>
        <p:spPr>
          <a:xfrm>
            <a:off x="2482881" y="6230816"/>
            <a:ext cx="2845804" cy="40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DIN" charset="0"/>
                <a:ea typeface="DIN" charset="0"/>
                <a:cs typeface="DI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buSzPts val="3000"/>
              <a:buFont typeface="Arial"/>
              <a:buNone/>
            </a:pPr>
            <a:r>
              <a:rPr lang="en-US" sz="2000" b="1" dirty="0"/>
              <a:t>Number of parking</a:t>
            </a:r>
          </a:p>
        </p:txBody>
      </p:sp>
    </p:spTree>
    <p:extLst>
      <p:ext uri="{BB962C8B-B14F-4D97-AF65-F5344CB8AC3E}">
        <p14:creationId xmlns:p14="http://schemas.microsoft.com/office/powerpoint/2010/main" val="45194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9" grpId="0" animBg="1"/>
      <p:bldP spid="30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333" dirty="0"/>
              <a:t>Big Data &amp; Data Science</a:t>
            </a:r>
            <a:endParaRPr lang="it-IT" sz="5333" dirty="0"/>
          </a:p>
        </p:txBody>
      </p:sp>
      <p:sp>
        <p:nvSpPr>
          <p:cNvPr id="5" name="TextBox 4"/>
          <p:cNvSpPr txBox="1"/>
          <p:nvPr/>
        </p:nvSpPr>
        <p:spPr>
          <a:xfrm>
            <a:off x="637119" y="1430710"/>
            <a:ext cx="1107014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rgbClr val="002060"/>
                </a:solidFill>
              </a:rPr>
              <a:t>“Extracting </a:t>
            </a:r>
            <a:r>
              <a:rPr lang="en-US" sz="3733" b="1" dirty="0">
                <a:solidFill>
                  <a:srgbClr val="002060"/>
                </a:solidFill>
              </a:rPr>
              <a:t>meaning</a:t>
            </a:r>
            <a:r>
              <a:rPr lang="en-US" sz="3733" dirty="0">
                <a:solidFill>
                  <a:srgbClr val="002060"/>
                </a:solidFill>
              </a:rPr>
              <a:t> from very large quantities of </a:t>
            </a:r>
            <a:r>
              <a:rPr lang="en-US" sz="3733" b="1" dirty="0">
                <a:solidFill>
                  <a:srgbClr val="002060"/>
                </a:solidFill>
              </a:rPr>
              <a:t>data</a:t>
            </a:r>
            <a:r>
              <a:rPr lang="en-US" sz="3733" dirty="0">
                <a:solidFill>
                  <a:srgbClr val="002060"/>
                </a:solidFill>
              </a:rPr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3"/>
          <a:stretch/>
        </p:blipFill>
        <p:spPr>
          <a:xfrm>
            <a:off x="6793510" y="2097496"/>
            <a:ext cx="3266248" cy="2244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3A99CE-FBF4-BA46-91CD-66ADE9B823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816" y="2097496"/>
            <a:ext cx="3623073" cy="2173296"/>
          </a:xfrm>
          <a:prstGeom prst="rect">
            <a:avLst/>
          </a:prstGeom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A550850B-F5AD-0E48-AAA1-7BA46E36E6A8}"/>
              </a:ext>
            </a:extLst>
          </p:cNvPr>
          <p:cNvSpPr/>
          <p:nvPr/>
        </p:nvSpPr>
        <p:spPr>
          <a:xfrm>
            <a:off x="5694417" y="2764110"/>
            <a:ext cx="911004" cy="911004"/>
          </a:xfrm>
          <a:prstGeom prst="plus">
            <a:avLst>
              <a:gd name="adj" fmla="val 36153"/>
            </a:avLst>
          </a:prstGeom>
          <a:solidFill>
            <a:srgbClr val="DF1D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365DE-9A6A-8142-BF14-A6A7B9F5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768" y="4341728"/>
            <a:ext cx="5178302" cy="27402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40DDB8-3149-4944-8D83-7A2A534F25E2}"/>
              </a:ext>
            </a:extLst>
          </p:cNvPr>
          <p:cNvCxnSpPr>
            <a:cxnSpLocks/>
          </p:cNvCxnSpPr>
          <p:nvPr/>
        </p:nvCxnSpPr>
        <p:spPr>
          <a:xfrm>
            <a:off x="5010573" y="4403730"/>
            <a:ext cx="999458" cy="155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60F254-C1F2-9D4A-9265-16AFF60F66C5}"/>
              </a:ext>
            </a:extLst>
          </p:cNvPr>
          <p:cNvCxnSpPr>
            <a:cxnSpLocks/>
          </p:cNvCxnSpPr>
          <p:nvPr/>
        </p:nvCxnSpPr>
        <p:spPr>
          <a:xfrm>
            <a:off x="7485682" y="4403730"/>
            <a:ext cx="0" cy="160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AA5DB-9DB8-4D97-A045-50BF7FF2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00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6" name="Sottotito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781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08F4E8-BC7D-41CA-85E0-C678AE1C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95011-837C-4FDF-9CE4-55466E87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find this presentation, the challenges presentation, and the Python notebook description @</a:t>
            </a:r>
          </a:p>
          <a:p>
            <a:pPr lvl="1"/>
            <a:r>
              <a:rPr lang="en-US" dirty="0">
                <a:hlinkClick r:id="rId2"/>
              </a:rPr>
              <a:t>https://github.com/CityChrone/BigDive/tree/master/presentation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the material is in the GitHub repository</a:t>
            </a:r>
          </a:p>
          <a:p>
            <a:pPr lvl="1"/>
            <a:r>
              <a:rPr lang="en-US" dirty="0">
                <a:hlinkClick r:id="rId3"/>
              </a:rPr>
              <a:t>https://github.com/CityChrone/BigDive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C53B16-A17E-4035-A99D-E9C66EC4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64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SmartData@PoliTO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36113" y="1686064"/>
            <a:ext cx="6160911" cy="4351338"/>
          </a:xfrm>
        </p:spPr>
        <p:txBody>
          <a:bodyPr>
            <a:noAutofit/>
          </a:bodyPr>
          <a:lstStyle/>
          <a:p>
            <a:r>
              <a:rPr lang="en-GB" sz="2133" dirty="0"/>
              <a:t>Born on the experiences and competencies</a:t>
            </a:r>
          </a:p>
          <a:p>
            <a:pPr lvl="1"/>
            <a:r>
              <a:rPr lang="en-GB" sz="1600" dirty="0"/>
              <a:t>EE – Internet monitoring</a:t>
            </a:r>
          </a:p>
          <a:p>
            <a:pPr lvl="1"/>
            <a:r>
              <a:rPr lang="en-GB" sz="1600" dirty="0"/>
              <a:t>CS – Data mining &amp; machine learning</a:t>
            </a:r>
          </a:p>
          <a:p>
            <a:pPr lvl="1"/>
            <a:r>
              <a:rPr lang="en-GB" sz="1600" dirty="0"/>
              <a:t>MAT – Statistics and modelling</a:t>
            </a:r>
          </a:p>
          <a:p>
            <a:pPr lvl="1"/>
            <a:r>
              <a:rPr lang="en-GB" sz="1600" dirty="0" err="1"/>
              <a:t>Phy</a:t>
            </a:r>
            <a:r>
              <a:rPr lang="en-GB" sz="1600" dirty="0"/>
              <a:t> </a:t>
            </a:r>
            <a:r>
              <a:rPr lang="mr-IN" sz="1600" dirty="0"/>
              <a:t>–</a:t>
            </a:r>
            <a:r>
              <a:rPr lang="en-GB" sz="1600" dirty="0"/>
              <a:t> Modelling and inverse problems</a:t>
            </a:r>
          </a:p>
          <a:p>
            <a:pPr lvl="1"/>
            <a:r>
              <a:rPr lang="en-GB" sz="1600" dirty="0"/>
              <a:t>MNG – Economics and business impact</a:t>
            </a:r>
          </a:p>
          <a:p>
            <a:pPr lvl="1"/>
            <a:r>
              <a:rPr lang="mr-IN" sz="1600" dirty="0"/>
              <a:t>…</a:t>
            </a:r>
            <a:endParaRPr lang="en-GB" sz="1600" dirty="0"/>
          </a:p>
          <a:p>
            <a:r>
              <a:rPr lang="en-GB" sz="2133" dirty="0"/>
              <a:t>And on the </a:t>
            </a:r>
            <a:r>
              <a:rPr lang="en-GB" sz="2133" dirty="0" err="1"/>
              <a:t>BigData@PoliTO</a:t>
            </a:r>
            <a:r>
              <a:rPr lang="en-GB" sz="2133" dirty="0"/>
              <a:t> centre</a:t>
            </a:r>
          </a:p>
          <a:p>
            <a:pPr lvl="1"/>
            <a:r>
              <a:rPr lang="en-GB" sz="1600" dirty="0"/>
              <a:t>Fully dedicated Cluster hardware</a:t>
            </a:r>
          </a:p>
          <a:p>
            <a:r>
              <a:rPr lang="en-GB" sz="2133" b="1" dirty="0"/>
              <a:t>Offer access and support </a:t>
            </a:r>
            <a:r>
              <a:rPr lang="en-GB" sz="2133" dirty="0"/>
              <a:t>for these technologies</a:t>
            </a:r>
          </a:p>
          <a:p>
            <a:r>
              <a:rPr lang="en-GB" sz="2133" b="1" dirty="0"/>
              <a:t>Technology transfer:</a:t>
            </a:r>
            <a:r>
              <a:rPr lang="en-GB" sz="2133" dirty="0"/>
              <a:t> toward industries</a:t>
            </a:r>
          </a:p>
          <a:p>
            <a:endParaRPr lang="en-GB" sz="1867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23419" y="1917107"/>
            <a:ext cx="3464812" cy="4120295"/>
            <a:chOff x="5508421" y="2770313"/>
            <a:chExt cx="3440108" cy="4064974"/>
          </a:xfrm>
        </p:grpSpPr>
        <p:pic>
          <p:nvPicPr>
            <p:cNvPr id="7" name="Picture 6" descr="economist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6153" y="2770313"/>
              <a:ext cx="1831161" cy="23985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4461757843_7869b5d691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1807" y="4079601"/>
              <a:ext cx="1796722" cy="24051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8421" y="4437276"/>
              <a:ext cx="1758625" cy="239801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127" y="2016665"/>
            <a:ext cx="3523775" cy="234476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8A0BA1-7026-4F0A-A269-F920B675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78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8">
            <a:extLst>
              <a:ext uri="{FF2B5EF4-FFF2-40B4-BE49-F238E27FC236}">
                <a16:creationId xmlns:a16="http://schemas.microsoft.com/office/drawing/2014/main" id="{7F31A1D5-0214-D34C-AF93-182F897F1F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3103441" y="-3052454"/>
            <a:ext cx="16516141" cy="146896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3F3C20-9318-CA46-8ED2-D66CAD531F01}"/>
              </a:ext>
            </a:extLst>
          </p:cNvPr>
          <p:cNvSpPr/>
          <p:nvPr/>
        </p:nvSpPr>
        <p:spPr>
          <a:xfrm>
            <a:off x="3386778" y="1752296"/>
            <a:ext cx="2630234" cy="2540094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09570">
              <a:defRPr/>
            </a:pPr>
            <a:r>
              <a:rPr lang="it-IT" sz="4267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Focus:</a:t>
            </a:r>
          </a:p>
          <a:p>
            <a:pPr algn="ctr" defTabSz="609570"/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AI</a:t>
            </a:r>
          </a:p>
          <a:p>
            <a:pPr algn="ctr" defTabSz="609570"/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ML</a:t>
            </a:r>
          </a:p>
          <a:p>
            <a:pPr algn="ctr" defTabSz="609570"/>
            <a:r>
              <a:rPr lang="it-IT" sz="1600" b="1" dirty="0" err="1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IoT</a:t>
            </a:r>
            <a:b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</a:b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BIG DATA</a:t>
            </a:r>
            <a:b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</a:b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INDUSTRY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F75C-0F72-CD4C-B600-87B59B769D3D}"/>
              </a:ext>
            </a:extLst>
          </p:cNvPr>
          <p:cNvSpPr txBox="1"/>
          <p:nvPr/>
        </p:nvSpPr>
        <p:spPr>
          <a:xfrm>
            <a:off x="7718615" y="2715397"/>
            <a:ext cx="207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982B0-A699-3248-9A47-ED200BE473D5}"/>
              </a:ext>
            </a:extLst>
          </p:cNvPr>
          <p:cNvSpPr/>
          <p:nvPr/>
        </p:nvSpPr>
        <p:spPr>
          <a:xfrm>
            <a:off x="8754036" y="0"/>
            <a:ext cx="3437965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6F4A7-D4EC-1A4F-A2A2-44896E10111C}"/>
              </a:ext>
            </a:extLst>
          </p:cNvPr>
          <p:cNvSpPr txBox="1"/>
          <p:nvPr/>
        </p:nvSpPr>
        <p:spPr>
          <a:xfrm>
            <a:off x="4696694" y="270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A43BF0-46A6-4858-BF15-D1E88334302D}"/>
              </a:ext>
            </a:extLst>
          </p:cNvPr>
          <p:cNvSpPr/>
          <p:nvPr/>
        </p:nvSpPr>
        <p:spPr>
          <a:xfrm>
            <a:off x="2200690" y="3583567"/>
            <a:ext cx="1538184" cy="1597965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09570">
              <a:defRPr/>
            </a:pPr>
            <a:r>
              <a:rPr lang="it-IT" sz="4267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30+</a:t>
            </a:r>
          </a:p>
          <a:p>
            <a:pPr algn="ctr" defTabSz="609570"/>
            <a:r>
              <a:rPr lang="it-IT" sz="1600" b="1" dirty="0" err="1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Professors</a:t>
            </a:r>
            <a:endParaRPr lang="it-IT" sz="1600" b="1" dirty="0">
              <a:solidFill>
                <a:srgbClr val="17375E"/>
              </a:solidFill>
              <a:latin typeface="DIN" pitchFamily="2" charset="0"/>
              <a:cs typeface="Calibri" panose="020F050202020403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388655-A2CE-4529-A16F-986E94C2B373}"/>
              </a:ext>
            </a:extLst>
          </p:cNvPr>
          <p:cNvSpPr/>
          <p:nvPr/>
        </p:nvSpPr>
        <p:spPr>
          <a:xfrm>
            <a:off x="4082328" y="4528539"/>
            <a:ext cx="1538184" cy="1494088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09570">
              <a:defRPr/>
            </a:pPr>
            <a:r>
              <a:rPr lang="it-IT" sz="4267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15+</a:t>
            </a:r>
          </a:p>
          <a:p>
            <a:pPr lvl="0" algn="ctr" defTabSz="609570">
              <a:defRPr/>
            </a:pPr>
            <a:r>
              <a:rPr lang="it-IT" sz="1600" b="1" dirty="0" err="1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PhD</a:t>
            </a: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 Students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D9304DE-EAAD-414C-9AF6-EF1F747E8581}"/>
              </a:ext>
            </a:extLst>
          </p:cNvPr>
          <p:cNvSpPr txBox="1"/>
          <p:nvPr/>
        </p:nvSpPr>
        <p:spPr>
          <a:xfrm>
            <a:off x="9036058" y="237957"/>
            <a:ext cx="2999848" cy="657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Information</a:t>
            </a:r>
            <a:endParaRPr kumimoji="0" lang="it-IT" sz="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Complete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Name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SmartData@PoliTO</a:t>
            </a: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Parent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organization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Politecnico di Torino</a:t>
            </a:r>
            <a:endParaRPr kumimoji="0" lang="it-IT" sz="16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Sponsors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" pitchFamily="2" charset="0"/>
              </a:rPr>
            </a:b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Both Private and public</a:t>
            </a:r>
            <a:endParaRPr kumimoji="0" lang="it-IT" sz="16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Location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Torino</a:t>
            </a: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Born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 in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2017</a:t>
            </a: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Website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smartdata.polito.it</a:t>
            </a:r>
            <a:endParaRPr kumimoji="0" lang="it-IT" sz="16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Coordinator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Marco Mellia</a:t>
            </a: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Address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Corso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Duca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degli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 Abruzzi 24 - 10129 Torino </a:t>
            </a: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  <a:p>
            <a:pPr lvl="0" defTabSz="609570"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Contacts</a:t>
            </a:r>
            <a:b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lang="it-IT" sz="1600" b="1" dirty="0">
                <a:solidFill>
                  <a:srgbClr val="002060"/>
                </a:solidFill>
                <a:latin typeface="DIN" pitchFamily="2" charset="0"/>
                <a:cs typeface="Calibri" panose="020F0502020204030204" pitchFamily="34" charset="0"/>
              </a:rPr>
              <a:t>contact.smartdata@polito.it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3FF92-E435-4C04-B587-C1507E224D69}"/>
              </a:ext>
            </a:extLst>
          </p:cNvPr>
          <p:cNvSpPr txBox="1"/>
          <p:nvPr/>
        </p:nvSpPr>
        <p:spPr>
          <a:xfrm>
            <a:off x="7094101" y="805993"/>
            <a:ext cx="260506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33" b="0" i="0" u="none" strike="noStrike" kern="1200" cap="none" spc="0" normalizeH="0" baseline="0" noProof="0" dirty="0">
                <a:ln>
                  <a:noFill/>
                </a:ln>
                <a:solidFill>
                  <a:srgbClr val="002E5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</a:t>
            </a:r>
            <a:r>
              <a:rPr kumimoji="0" lang="it-IT" sz="933" b="0" i="0" u="none" strike="noStrike" kern="1200" cap="none" spc="0" normalizeH="0" baseline="0" noProof="0" dirty="0" err="1">
                <a:ln>
                  <a:noFill/>
                </a:ln>
                <a:solidFill>
                  <a:srgbClr val="002E5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updated</a:t>
            </a:r>
            <a:r>
              <a:rPr kumimoji="0" lang="it-IT" sz="933" b="0" i="0" u="none" strike="noStrike" kern="1200" cap="none" spc="0" normalizeH="0" baseline="0" noProof="0" dirty="0">
                <a:ln>
                  <a:noFill/>
                </a:ln>
                <a:solidFill>
                  <a:srgbClr val="002E5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lang="it-IT" sz="933" b="0" i="0" u="none" strike="noStrike" kern="1200" cap="none" spc="0" normalizeH="0" baseline="0" noProof="0" dirty="0" err="1">
                <a:ln>
                  <a:noFill/>
                </a:ln>
                <a:solidFill>
                  <a:srgbClr val="002E5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May</a:t>
            </a:r>
            <a:r>
              <a:rPr kumimoji="0" lang="it-IT" sz="933" b="0" i="0" u="none" strike="noStrike" kern="1200" cap="none" spc="0" normalizeH="0" baseline="0" noProof="0" dirty="0">
                <a:ln>
                  <a:noFill/>
                </a:ln>
                <a:solidFill>
                  <a:srgbClr val="002E5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2018</a:t>
            </a:r>
            <a:endParaRPr kumimoji="0" lang="en-GB" sz="933" b="0" i="0" u="none" strike="noStrike" kern="1200" cap="none" spc="0" normalizeH="0" baseline="0" noProof="0" dirty="0" err="1">
              <a:ln>
                <a:noFill/>
              </a:ln>
              <a:solidFill>
                <a:srgbClr val="002E58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07C583-3B54-4357-B267-09CA67B62CA8}"/>
              </a:ext>
            </a:extLst>
          </p:cNvPr>
          <p:cNvSpPr/>
          <p:nvPr/>
        </p:nvSpPr>
        <p:spPr>
          <a:xfrm>
            <a:off x="6683189" y="1762151"/>
            <a:ext cx="2070847" cy="2082892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defTabSz="609570">
              <a:defRPr/>
            </a:pPr>
            <a:r>
              <a:rPr lang="it-IT" sz="44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1</a:t>
            </a:r>
          </a:p>
          <a:p>
            <a:pPr lvl="0" algn="ctr" defTabSz="609570">
              <a:defRPr/>
            </a:pP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Cluster</a:t>
            </a:r>
          </a:p>
          <a:p>
            <a:pPr lvl="0" algn="ctr" defTabSz="609570">
              <a:defRPr/>
            </a:pP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2.5TB RAM,</a:t>
            </a:r>
          </a:p>
          <a:p>
            <a:pPr lvl="0" algn="ctr" defTabSz="609570">
              <a:defRPr/>
            </a:pP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324 </a:t>
            </a:r>
            <a:r>
              <a:rPr lang="it-IT" sz="1600" b="1" dirty="0" err="1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Cores</a:t>
            </a: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,</a:t>
            </a:r>
          </a:p>
          <a:p>
            <a:pPr lvl="0" algn="ctr" defTabSz="609570">
              <a:defRPr/>
            </a:pP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773TB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0315D6-20D2-4C09-A55E-244C27DF2153}"/>
              </a:ext>
            </a:extLst>
          </p:cNvPr>
          <p:cNvSpPr/>
          <p:nvPr/>
        </p:nvSpPr>
        <p:spPr>
          <a:xfrm>
            <a:off x="5973734" y="3952597"/>
            <a:ext cx="2070847" cy="2082892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09570">
              <a:defRPr/>
            </a:pPr>
            <a:r>
              <a:rPr lang="it-IT" sz="4267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3Mln€/y</a:t>
            </a:r>
          </a:p>
          <a:p>
            <a:pPr algn="ctr" defTabSz="609570"/>
            <a:r>
              <a:rPr lang="it-IT" sz="1600" b="1" dirty="0" err="1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Funding</a:t>
            </a: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 [2017]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38B8F6-27DF-413C-8B37-386FB497DF43}"/>
              </a:ext>
            </a:extLst>
          </p:cNvPr>
          <p:cNvSpPr/>
          <p:nvPr/>
        </p:nvSpPr>
        <p:spPr>
          <a:xfrm>
            <a:off x="568144" y="4528539"/>
            <a:ext cx="1532979" cy="1494088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09570">
              <a:defRPr/>
            </a:pPr>
            <a:r>
              <a:rPr lang="it-IT" sz="4267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1</a:t>
            </a:r>
          </a:p>
          <a:p>
            <a:pPr algn="ctr" defTabSz="609570"/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Large </a:t>
            </a:r>
            <a:r>
              <a:rPr lang="it-IT" sz="1600" b="1" dirty="0" err="1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project</a:t>
            </a:r>
            <a:b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</a:br>
            <a:r>
              <a:rPr lang="it-IT" sz="1600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[2017]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1F5492-1FF9-4E66-98D2-56B516573F3D}"/>
              </a:ext>
            </a:extLst>
          </p:cNvPr>
          <p:cNvSpPr/>
          <p:nvPr/>
        </p:nvSpPr>
        <p:spPr>
          <a:xfrm>
            <a:off x="596598" y="1824359"/>
            <a:ext cx="1925456" cy="1866763"/>
          </a:xfrm>
          <a:prstGeom prst="ellipse">
            <a:avLst/>
          </a:prstGeom>
          <a:solidFill>
            <a:srgbClr val="E7B2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67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7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67" b="1" dirty="0">
                <a:solidFill>
                  <a:srgbClr val="17375E"/>
                </a:solidFill>
                <a:latin typeface="DIN" pitchFamily="2" charset="0"/>
                <a:cs typeface="Calibri" panose="020F0502020204030204" pitchFamily="34" charset="0"/>
              </a:rPr>
              <a:t>Industrial Project</a:t>
            </a:r>
            <a:br>
              <a:rPr kumimoji="0" lang="it-IT" sz="1467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467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private</a:t>
            </a:r>
            <a:br>
              <a:rPr kumimoji="0" lang="it-IT" sz="1467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</a:b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DIN" pitchFamily="2" charset="0"/>
                <a:cs typeface="Calibri" panose="020F0502020204030204" pitchFamily="34" charset="0"/>
              </a:rPr>
              <a:t>[2017]</a:t>
            </a:r>
            <a:endParaRPr kumimoji="0" lang="it-IT" sz="1467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DIN" pitchFamily="2" charset="0"/>
              <a:cs typeface="Calibri" panose="020F0502020204030204" pitchFamily="34" charset="0"/>
            </a:endParaRP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CD08904F-3D28-224D-8B8F-E16D4F264DD4}"/>
              </a:ext>
            </a:extLst>
          </p:cNvPr>
          <p:cNvSpPr txBox="1">
            <a:spLocks/>
          </p:cNvSpPr>
          <p:nvPr/>
        </p:nvSpPr>
        <p:spPr>
          <a:xfrm>
            <a:off x="440575" y="23150"/>
            <a:ext cx="9202189" cy="10141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totype" charset="0"/>
                <a:ea typeface="Prototype" charset="0"/>
                <a:cs typeface="Prototype" charset="0"/>
              </a:defRPr>
            </a:lvl1pPr>
          </a:lstStyle>
          <a:p>
            <a:r>
              <a:rPr lang="en-US" dirty="0"/>
              <a:t>SmartData@PoliTO in one slide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192E31-85F0-4F97-8537-BC4BBB26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93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Competences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18350" y="1477596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Algorithms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methodologies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 for data analysis</a:t>
            </a:r>
          </a:p>
          <a:p>
            <a:pPr lvl="1"/>
            <a:r>
              <a:rPr lang="en-US" sz="2800" dirty="0">
                <a:latin typeface="DIN" pitchFamily="2" charset="0"/>
                <a:cs typeface="Calibri" panose="020F0502020204030204" pitchFamily="34" charset="0"/>
              </a:rPr>
              <a:t>Big data processing, data mining, supervised and unsupervised machine learning, deep learning, rule mining, classification, prediction, anomaly detection, clustering, </a:t>
            </a:r>
            <a:r>
              <a:rPr lang="mr-IN" sz="2800" dirty="0">
                <a:latin typeface="DIN" pitchFamily="2" charset="0"/>
              </a:rPr>
              <a:t>…</a:t>
            </a:r>
            <a:endParaRPr lang="it-IT" sz="2800" dirty="0">
              <a:latin typeface="DIN" pitchFamily="2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Methodologies 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for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 data modeling</a:t>
            </a:r>
            <a:endParaRPr lang="en-US" dirty="0">
              <a:latin typeface="DIN" pitchFamily="2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DIN" pitchFamily="2" charset="0"/>
                <a:cs typeface="Calibri" panose="020F0502020204030204" pitchFamily="34" charset="0"/>
              </a:rPr>
              <a:t>Statistics, computational topology, geometry with application to data analysis, graph modeling and information mining from graphs, … </a:t>
            </a:r>
          </a:p>
          <a:p>
            <a:r>
              <a:rPr lang="en-US" dirty="0">
                <a:latin typeface="DIN" pitchFamily="2" charset="0"/>
                <a:cs typeface="Calibri" panose="020F0502020204030204" pitchFamily="34" charset="0"/>
              </a:rPr>
              <a:t>Study the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transformations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 in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industrial structures</a:t>
            </a:r>
            <a:endParaRPr lang="en-US" dirty="0">
              <a:latin typeface="DIN" pitchFamily="2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DIN" pitchFamily="2" charset="0"/>
                <a:cs typeface="Calibri" panose="020F0502020204030204" pitchFamily="34" charset="0"/>
              </a:rPr>
              <a:t>Value chains, business models, managerial practices, …</a:t>
            </a:r>
            <a:endParaRPr lang="it-IT" sz="3200" dirty="0">
              <a:latin typeface="DIN" pitchFamily="2" charset="0"/>
              <a:cs typeface="Calibri" panose="020F0502020204030204" pitchFamily="34" charset="0"/>
            </a:endParaRPr>
          </a:p>
        </p:txBody>
      </p:sp>
      <p:grpSp>
        <p:nvGrpSpPr>
          <p:cNvPr id="4" name="Gruppo 13"/>
          <p:cNvGrpSpPr>
            <a:grpSpLocks/>
          </p:cNvGrpSpPr>
          <p:nvPr/>
        </p:nvGrpSpPr>
        <p:grpSpPr bwMode="auto">
          <a:xfrm>
            <a:off x="625734" y="5907477"/>
            <a:ext cx="10655300" cy="863600"/>
            <a:chOff x="683568" y="1052736"/>
            <a:chExt cx="7992888" cy="864096"/>
          </a:xfrm>
        </p:grpSpPr>
        <p:sp>
          <p:nvSpPr>
            <p:cNvPr id="5" name="Pentagono 3"/>
            <p:cNvSpPr/>
            <p:nvPr/>
          </p:nvSpPr>
          <p:spPr bwMode="auto">
            <a:xfrm>
              <a:off x="755576" y="1052736"/>
              <a:ext cx="1872208" cy="864096"/>
            </a:xfrm>
            <a:prstGeom prst="homePlate">
              <a:avLst/>
            </a:prstGeom>
            <a:solidFill>
              <a:srgbClr val="00CCFF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b"/>
            <a:lstStyle/>
            <a:p>
              <a:pPr>
                <a:defRPr/>
              </a:pPr>
              <a:endParaRPr lang="it-IT" sz="2400">
                <a:latin typeface="Tahoma" pitchFamily="32" charset="0"/>
              </a:endParaRPr>
            </a:p>
          </p:txBody>
        </p:sp>
        <p:sp>
          <p:nvSpPr>
            <p:cNvPr id="6" name="Gallone 5"/>
            <p:cNvSpPr/>
            <p:nvPr/>
          </p:nvSpPr>
          <p:spPr bwMode="auto">
            <a:xfrm>
              <a:off x="2411760" y="1052736"/>
              <a:ext cx="2232248" cy="864096"/>
            </a:xfrm>
            <a:prstGeom prst="chevron">
              <a:avLst/>
            </a:prstGeom>
            <a:solidFill>
              <a:srgbClr val="00CCFF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b"/>
            <a:lstStyle/>
            <a:p>
              <a:pPr>
                <a:defRPr/>
              </a:pPr>
              <a:endParaRPr lang="it-IT" sz="2400">
                <a:latin typeface="Tahoma" pitchFamily="32" charset="0"/>
              </a:endParaRPr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683568" y="1197281"/>
              <a:ext cx="1800543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57189" indent="-457189" algn="ctr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it-IT" sz="3200" kern="0" dirty="0"/>
                <a:t>Generation</a:t>
              </a:r>
              <a:endParaRPr lang="it-IT" sz="4267" kern="0" dirty="0"/>
            </a:p>
          </p:txBody>
        </p: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2771499" y="1197281"/>
              <a:ext cx="1800543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57189" indent="-457189" algn="ctr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it-IT" sz="3200" kern="0" dirty="0" err="1"/>
                <a:t>Acquisition</a:t>
              </a:r>
              <a:endParaRPr lang="it-IT" sz="4267" kern="0" dirty="0"/>
            </a:p>
          </p:txBody>
        </p:sp>
        <p:sp>
          <p:nvSpPr>
            <p:cNvPr id="9" name="Gallone 9"/>
            <p:cNvSpPr/>
            <p:nvPr/>
          </p:nvSpPr>
          <p:spPr bwMode="auto">
            <a:xfrm>
              <a:off x="4427984" y="1052736"/>
              <a:ext cx="2232248" cy="864096"/>
            </a:xfrm>
            <a:prstGeom prst="chevron">
              <a:avLst/>
            </a:prstGeom>
            <a:solidFill>
              <a:srgbClr val="00CCFF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b"/>
            <a:lstStyle/>
            <a:p>
              <a:pPr>
                <a:defRPr/>
              </a:pPr>
              <a:endParaRPr lang="it-IT" sz="2400">
                <a:latin typeface="Tahoma" pitchFamily="32" charset="0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4787981" y="1197281"/>
              <a:ext cx="1800543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57189" indent="-457189" algn="ctr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it-IT" sz="3200" kern="0" dirty="0" err="1"/>
                <a:t>Storage</a:t>
              </a:r>
              <a:endParaRPr lang="it-IT" sz="4267" kern="0" dirty="0"/>
            </a:p>
          </p:txBody>
        </p:sp>
        <p:sp>
          <p:nvSpPr>
            <p:cNvPr id="11" name="Gallone 11"/>
            <p:cNvSpPr/>
            <p:nvPr/>
          </p:nvSpPr>
          <p:spPr bwMode="auto">
            <a:xfrm>
              <a:off x="6444208" y="1052736"/>
              <a:ext cx="2232248" cy="864096"/>
            </a:xfrm>
            <a:prstGeom prst="chevron">
              <a:avLst/>
            </a:prstGeom>
            <a:solidFill>
              <a:srgbClr val="FFFF0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b"/>
            <a:lstStyle/>
            <a:p>
              <a:pPr>
                <a:defRPr/>
              </a:pPr>
              <a:endParaRPr lang="it-IT" sz="2400">
                <a:latin typeface="Tahoma" pitchFamily="32" charset="0"/>
              </a:endParaRP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6804462" y="1197281"/>
              <a:ext cx="1800543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57189" indent="-457189" algn="ctr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it-IT" sz="3200" kern="0" dirty="0" err="1"/>
                <a:t>Analysis</a:t>
              </a:r>
              <a:endParaRPr lang="it-IT" sz="4267" kern="0" dirty="0"/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4E070E8-93D3-F74C-99A2-318ED1ACB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951" y="925203"/>
            <a:ext cx="6090450" cy="4689360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170D3FC-5CC2-4C06-BAAD-6E2A63F8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rototype" panose="02000400000000000000" pitchFamily="2" charset="0"/>
                <a:cs typeface="Prototype" panose="02000400000000000000" pitchFamily="2" charset="0"/>
              </a:rPr>
              <a:t>Applications and domains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4000" y="1629079"/>
            <a:ext cx="11178000" cy="3136243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Predictive maintenance </a:t>
            </a:r>
            <a:r>
              <a:rPr lang="en-US" sz="3200" dirty="0">
                <a:solidFill>
                  <a:schemeClr val="tx1"/>
                </a:solidFill>
                <a:latin typeface="DIN" pitchFamily="2" charset="0"/>
                <a:cs typeface="Calibri" panose="020F0502020204030204" pitchFamily="34" charset="0"/>
              </a:rPr>
              <a:t>for complex systems</a:t>
            </a:r>
          </a:p>
          <a:p>
            <a:r>
              <a:rPr lang="en-US" sz="3200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Anomaly detection </a:t>
            </a:r>
            <a:r>
              <a:rPr lang="en-US" sz="3200" dirty="0">
                <a:solidFill>
                  <a:schemeClr val="tx1"/>
                </a:solidFill>
                <a:latin typeface="DIN" pitchFamily="2" charset="0"/>
                <a:cs typeface="Calibri" panose="020F0502020204030204" pitchFamily="34" charset="0"/>
              </a:rPr>
              <a:t>with applications to </a:t>
            </a:r>
            <a:br>
              <a:rPr lang="en-US" sz="3200" dirty="0">
                <a:solidFill>
                  <a:schemeClr val="tx1"/>
                </a:solidFill>
                <a:latin typeface="DIN" pitchFamily="2" charset="0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DIN" pitchFamily="2" charset="0"/>
                <a:cs typeface="Calibri" panose="020F0502020204030204" pitchFamily="34" charset="0"/>
              </a:rPr>
              <a:t>	time series analysis</a:t>
            </a:r>
          </a:p>
          <a:p>
            <a:r>
              <a:rPr lang="en-US" sz="3200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Cybersecurity</a:t>
            </a:r>
          </a:p>
          <a:p>
            <a:r>
              <a:rPr lang="en-US" sz="3200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Mobility in smart cities</a:t>
            </a:r>
          </a:p>
          <a:p>
            <a:r>
              <a:rPr lang="en-US" sz="3200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Data diffusion in complex systems</a:t>
            </a:r>
          </a:p>
          <a:p>
            <a:endParaRPr lang="it-IT" sz="2800" dirty="0">
              <a:latin typeface="DIN" pitchFamily="2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58" y="4902074"/>
            <a:ext cx="1825313" cy="1095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56" y="4995511"/>
            <a:ext cx="1930331" cy="14477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462" y="1382557"/>
            <a:ext cx="2214281" cy="16607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64" y="4097347"/>
            <a:ext cx="3192815" cy="2075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892" y="4936846"/>
            <a:ext cx="1733742" cy="170702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13C1FB-A57C-48A3-942A-92742318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69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Collaboration with Private Companies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4583" y="1321457"/>
            <a:ext cx="9026230" cy="554648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DIN" pitchFamily="2" charset="0"/>
                <a:cs typeface="Calibri" panose="020F0502020204030204" pitchFamily="34" charset="0"/>
              </a:rPr>
              <a:t>ENEL</a:t>
            </a:r>
          </a:p>
          <a:p>
            <a:r>
              <a:rPr lang="en-US" sz="2400" b="1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Predictive Maintenance</a:t>
            </a:r>
          </a:p>
          <a:p>
            <a:pPr lvl="1"/>
            <a:r>
              <a:rPr lang="en-US" dirty="0">
                <a:latin typeface="DIN" pitchFamily="2" charset="0"/>
                <a:cs typeface="Calibri" panose="020F0502020204030204" pitchFamily="34" charset="0"/>
              </a:rPr>
              <a:t>Analysis of data from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electric grid 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(SCADA) to predict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failures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/malfunctioning of vital elements</a:t>
            </a:r>
          </a:p>
          <a:p>
            <a:pPr lvl="1"/>
            <a:endParaRPr lang="en-US" dirty="0">
              <a:latin typeface="DIN" pitchFamily="2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DIN" pitchFamily="2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DIN" pitchFamily="2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DIN" pitchFamily="2" charset="0"/>
              <a:cs typeface="Calibri" panose="020F0502020204030204" pitchFamily="34" charset="0"/>
            </a:endParaRPr>
          </a:p>
          <a:p>
            <a:endParaRPr lang="en-US" sz="2400" b="1" dirty="0">
              <a:latin typeface="DIN" pitchFamily="2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Advanced Diagnostic/Predictive Maintenance</a:t>
            </a:r>
          </a:p>
          <a:p>
            <a:pPr lvl="1"/>
            <a:r>
              <a:rPr lang="en-US" dirty="0">
                <a:latin typeface="DIN" pitchFamily="2" charset="0"/>
                <a:cs typeface="Calibri" panose="020F0502020204030204" pitchFamily="34" charset="0"/>
              </a:rPr>
              <a:t>Analysis of data from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powertrain systems</a:t>
            </a:r>
            <a:br>
              <a:rPr lang="en-US" b="1" dirty="0">
                <a:latin typeface="DIN" pitchFamily="2" charset="0"/>
                <a:cs typeface="Calibri" panose="020F0502020204030204" pitchFamily="34" charset="0"/>
              </a:rPr>
            </a:b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to predict </a:t>
            </a:r>
            <a:r>
              <a:rPr lang="en-US" b="1" dirty="0">
                <a:latin typeface="DIN" pitchFamily="2" charset="0"/>
                <a:cs typeface="Calibri" panose="020F0502020204030204" pitchFamily="34" charset="0"/>
              </a:rPr>
              <a:t>failures</a:t>
            </a:r>
            <a:r>
              <a:rPr lang="en-US" dirty="0">
                <a:latin typeface="DIN" pitchFamily="2" charset="0"/>
                <a:cs typeface="Calibri" panose="020F0502020204030204" pitchFamily="34" charset="0"/>
              </a:rPr>
              <a:t>/malfunctioning</a:t>
            </a:r>
          </a:p>
          <a:p>
            <a:endParaRPr lang="en-US" dirty="0">
              <a:latin typeface="DIN" pitchFamily="2" charset="0"/>
              <a:cs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583" y="3896759"/>
            <a:ext cx="1130060" cy="1130060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876" y="1128738"/>
            <a:ext cx="1406233" cy="6824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/var/folders/xp/_1rdcvgn5bv99x31xbxmsq8w0000gn/T/com.microsoft.Powerpoint/WebArchiveCopyPasteTempFiles/AZhir2JQRYxbAAAAAElFTkSuQmCC">
            <a:extLst>
              <a:ext uri="{FF2B5EF4-FFF2-40B4-BE49-F238E27FC236}">
                <a16:creationId xmlns:a16="http://schemas.microsoft.com/office/drawing/2014/main" id="{1AB61495-68BC-ED45-8C46-CCAF63F28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325" y="2936099"/>
            <a:ext cx="1942943" cy="144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Z:\home\mikeymat\GM\workspace\grid_search\RandomForest\experiments\hold_out_misto_green_red\experiment_max_precision\mismatch.png">
            <a:extLst>
              <a:ext uri="{FF2B5EF4-FFF2-40B4-BE49-F238E27FC236}">
                <a16:creationId xmlns:a16="http://schemas.microsoft.com/office/drawing/2014/main" id="{EBD0AF36-648E-7C41-91FB-EB016A7B9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9472" y="3740471"/>
            <a:ext cx="2571364" cy="12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Z:\home\mikeymat\GM\workspace\grid_search\RandomForest\recall_precision_distribution.png">
            <a:extLst>
              <a:ext uri="{FF2B5EF4-FFF2-40B4-BE49-F238E27FC236}">
                <a16:creationId xmlns:a16="http://schemas.microsoft.com/office/drawing/2014/main" id="{3A34AB8D-7F04-C149-8B3E-1E79A2C6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6281" y="5055944"/>
            <a:ext cx="1746382" cy="17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9056B-0317-E04C-B32B-B3E3101F091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3812" y="1295539"/>
            <a:ext cx="2439377" cy="1831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C09F2-55AE-9C45-A107-55BB42176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0813" y="5196098"/>
            <a:ext cx="2076938" cy="1466074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1858B37C-6A0C-4E14-A15B-72F0533F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87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A4C653-6D94-D640-9B25-055729061520}"/>
              </a:ext>
            </a:extLst>
          </p:cNvPr>
          <p:cNvSpPr/>
          <p:nvPr/>
        </p:nvSpPr>
        <p:spPr>
          <a:xfrm>
            <a:off x="884583" y="4506820"/>
            <a:ext cx="7679125" cy="19013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Collaboration with Private Companies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4583" y="1321457"/>
            <a:ext cx="9026230" cy="5546482"/>
          </a:xfrm>
        </p:spPr>
        <p:txBody>
          <a:bodyPr>
            <a:normAutofit/>
          </a:bodyPr>
          <a:lstStyle/>
          <a:p>
            <a:r>
              <a:rPr lang="en-AU" sz="2400" b="1" dirty="0">
                <a:latin typeface="DIN" pitchFamily="2" charset="0"/>
                <a:cs typeface="Calibri" panose="020F0502020204030204" pitchFamily="34" charset="0"/>
              </a:rPr>
              <a:t>EDISON</a:t>
            </a:r>
          </a:p>
          <a:p>
            <a:r>
              <a:rPr lang="en-AU" sz="2400" b="1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Smart City</a:t>
            </a:r>
          </a:p>
          <a:p>
            <a:pPr lvl="1"/>
            <a:r>
              <a:rPr lang="en-AU" dirty="0"/>
              <a:t>Harvesting of </a:t>
            </a:r>
            <a:r>
              <a:rPr lang="en-AU" b="1" dirty="0"/>
              <a:t>open data </a:t>
            </a:r>
            <a:r>
              <a:rPr lang="en-AU" dirty="0"/>
              <a:t>for the characterization of</a:t>
            </a:r>
            <a:br>
              <a:rPr lang="en-AU" dirty="0"/>
            </a:br>
            <a:r>
              <a:rPr lang="en-AU" dirty="0"/>
              <a:t>energy consumption of residential and commercial </a:t>
            </a:r>
            <a:r>
              <a:rPr lang="en-AU" b="1" dirty="0"/>
              <a:t>buildings</a:t>
            </a:r>
          </a:p>
          <a:p>
            <a:pPr marL="457200" lvl="1" indent="0">
              <a:buNone/>
            </a:pPr>
            <a:endParaRPr lang="en-AU" dirty="0">
              <a:latin typeface="DIN" pitchFamily="2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AU" dirty="0">
              <a:latin typeface="DIN" pitchFamily="2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AU" dirty="0">
              <a:latin typeface="DIN" pitchFamily="2" charset="0"/>
              <a:cs typeface="Calibri" panose="020F0502020204030204" pitchFamily="34" charset="0"/>
            </a:endParaRPr>
          </a:p>
          <a:p>
            <a:endParaRPr lang="en-AU" sz="2400" b="1" dirty="0">
              <a:solidFill>
                <a:srgbClr val="FF0000"/>
              </a:solidFill>
              <a:latin typeface="DIN" pitchFamily="2" charset="0"/>
              <a:cs typeface="Calibri" panose="020F0502020204030204" pitchFamily="34" charset="0"/>
            </a:endParaRPr>
          </a:p>
          <a:p>
            <a:r>
              <a:rPr lang="en-AU" sz="2400" b="1" dirty="0">
                <a:solidFill>
                  <a:srgbClr val="FF0000"/>
                </a:solidFill>
                <a:latin typeface="DIN" pitchFamily="2" charset="0"/>
                <a:cs typeface="Calibri" panose="020F0502020204030204" pitchFamily="34" charset="0"/>
              </a:rPr>
              <a:t>Mobility prediction</a:t>
            </a:r>
          </a:p>
          <a:p>
            <a:pPr lvl="1"/>
            <a:r>
              <a:rPr lang="en-AU" dirty="0">
                <a:latin typeface="DIN" pitchFamily="2" charset="0"/>
                <a:cs typeface="Calibri" panose="020F0502020204030204" pitchFamily="34" charset="0"/>
              </a:rPr>
              <a:t>Study of </a:t>
            </a:r>
            <a:r>
              <a:rPr lang="en-AU" b="1" dirty="0">
                <a:latin typeface="DIN" pitchFamily="2" charset="0"/>
                <a:cs typeface="Calibri" panose="020F0502020204030204" pitchFamily="34" charset="0"/>
              </a:rPr>
              <a:t>traffic patterns</a:t>
            </a:r>
            <a:r>
              <a:rPr lang="en-AU" dirty="0">
                <a:latin typeface="DIN" pitchFamily="2" charset="0"/>
                <a:cs typeface="Calibri" panose="020F0502020204030204" pitchFamily="34" charset="0"/>
              </a:rPr>
              <a:t> from car sharing systems</a:t>
            </a:r>
          </a:p>
          <a:p>
            <a:pPr lvl="1"/>
            <a:r>
              <a:rPr lang="en-AU" dirty="0">
                <a:latin typeface="DIN" pitchFamily="2" charset="0"/>
                <a:cs typeface="Calibri" panose="020F0502020204030204" pitchFamily="34" charset="0"/>
              </a:rPr>
              <a:t>Design of </a:t>
            </a:r>
            <a:r>
              <a:rPr lang="en-AU" b="1" dirty="0">
                <a:latin typeface="DIN" pitchFamily="2" charset="0"/>
                <a:cs typeface="Calibri" panose="020F0502020204030204" pitchFamily="34" charset="0"/>
              </a:rPr>
              <a:t>electric car sharing system</a:t>
            </a:r>
          </a:p>
          <a:p>
            <a:pPr marL="0" indent="0">
              <a:buNone/>
            </a:pPr>
            <a:endParaRPr lang="en-AU" dirty="0">
              <a:latin typeface="DIN" pitchFamily="2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77199-0E12-5642-A1C3-F218545E4C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760" y="3598669"/>
            <a:ext cx="1330911" cy="1330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8AC712-B823-2E42-9247-5E47B7626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583" y="1117797"/>
            <a:ext cx="2072514" cy="6526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653A28-8CA5-4F4A-82E3-2D8D7CF2A2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262" y="1849275"/>
            <a:ext cx="2785652" cy="149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E7303-AE20-4249-9634-4041321994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669" y="2865821"/>
            <a:ext cx="2674815" cy="161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5BD713-0803-1146-9948-21CA131769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2764" y="4021429"/>
            <a:ext cx="2461846" cy="1436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654E5-7F3B-9749-94E1-4D764D01BC8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556" y="5330905"/>
            <a:ext cx="1740698" cy="1546320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B4A0654-322C-498B-806A-74BFB0E6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E38D-9B8A-214E-A8BE-A7BF37EBEF0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23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14517</TotalTime>
  <Words>1973</Words>
  <Application>Microsoft Office PowerPoint</Application>
  <PresentationFormat>Widescreen</PresentationFormat>
  <Paragraphs>480</Paragraphs>
  <Slides>31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2" baseType="lpstr">
      <vt:lpstr>Arial</vt:lpstr>
      <vt:lpstr>Calibri</vt:lpstr>
      <vt:lpstr>Cambria Math</vt:lpstr>
      <vt:lpstr>DIN</vt:lpstr>
      <vt:lpstr>Droid Sans Fallback</vt:lpstr>
      <vt:lpstr>FF DIN Pro Light</vt:lpstr>
      <vt:lpstr>Prototype</vt:lpstr>
      <vt:lpstr>Tahoma</vt:lpstr>
      <vt:lpstr>Times New Roman</vt:lpstr>
      <vt:lpstr>Trebuchet MS</vt:lpstr>
      <vt:lpstr>Tema di Office</vt:lpstr>
      <vt:lpstr>Car Sharing Analytics</vt:lpstr>
      <vt:lpstr>SmartData@PoliTo</vt:lpstr>
      <vt:lpstr>Big Data &amp; Data Science</vt:lpstr>
      <vt:lpstr>GOAL of SmartData@PoliTO</vt:lpstr>
      <vt:lpstr>Presentazione standard di PowerPoint</vt:lpstr>
      <vt:lpstr>Competences</vt:lpstr>
      <vt:lpstr>Applications and domains</vt:lpstr>
      <vt:lpstr>Collaboration with Private Companies</vt:lpstr>
      <vt:lpstr>Collaboration with Private Companies</vt:lpstr>
      <vt:lpstr>Can we use car sharing data to…</vt:lpstr>
      <vt:lpstr>Car Sharing</vt:lpstr>
      <vt:lpstr>Data Collation and Processing</vt:lpstr>
      <vt:lpstr>1st Stage: Data Collection</vt:lpstr>
      <vt:lpstr>Example of a JSON document</vt:lpstr>
      <vt:lpstr>2nd Stage: Data Normalization and Storage</vt:lpstr>
      <vt:lpstr>Caveats</vt:lpstr>
      <vt:lpstr>Filtering wrap-up</vt:lpstr>
      <vt:lpstr>Dataset</vt:lpstr>
      <vt:lpstr>Rental Information     1/3</vt:lpstr>
      <vt:lpstr>Rental Information             2/3</vt:lpstr>
      <vt:lpstr>Rental Information        3/3</vt:lpstr>
      <vt:lpstr>Dataset</vt:lpstr>
      <vt:lpstr>A few results</vt:lpstr>
      <vt:lpstr>Rental per day</vt:lpstr>
      <vt:lpstr>Rental per hour</vt:lpstr>
      <vt:lpstr>ECDF Rental Duration</vt:lpstr>
      <vt:lpstr>ECDF Rental Distance</vt:lpstr>
      <vt:lpstr>ECDF Rental Time shorter Driving Time</vt:lpstr>
      <vt:lpstr>Users’ parking habits</vt:lpstr>
      <vt:lpstr>Challenges</vt:lpstr>
      <vt:lpstr>Additional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Monica Cavaliere</dc:creator>
  <cp:lastModifiedBy>danilo</cp:lastModifiedBy>
  <cp:revision>833</cp:revision>
  <cp:lastPrinted>2017-06-07T09:54:14Z</cp:lastPrinted>
  <dcterms:created xsi:type="dcterms:W3CDTF">2017-02-23T09:18:42Z</dcterms:created>
  <dcterms:modified xsi:type="dcterms:W3CDTF">2018-07-02T08:49:07Z</dcterms:modified>
</cp:coreProperties>
</file>